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78" r:id="rId1"/>
  </p:sldMasterIdLst>
  <p:sldIdLst>
    <p:sldId id="256" r:id="rId2"/>
    <p:sldId id="262" r:id="rId3"/>
    <p:sldId id="257" r:id="rId4"/>
    <p:sldId id="258" r:id="rId5"/>
    <p:sldId id="259" r:id="rId6"/>
    <p:sldId id="260" r:id="rId7"/>
    <p:sldId id="264" r:id="rId8"/>
    <p:sldId id="263" r:id="rId9"/>
    <p:sldId id="265" r:id="rId10"/>
    <p:sldId id="272" r:id="rId11"/>
    <p:sldId id="266" r:id="rId12"/>
    <p:sldId id="267" r:id="rId13"/>
    <p:sldId id="274" r:id="rId14"/>
    <p:sldId id="269" r:id="rId15"/>
    <p:sldId id="270" r:id="rId16"/>
    <p:sldId id="273" r:id="rId17"/>
    <p:sldId id="261"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40" autoAdjust="0"/>
    <p:restoredTop sz="94660"/>
  </p:normalViewPr>
  <p:slideViewPr>
    <p:cSldViewPr snapToGrid="0">
      <p:cViewPr varScale="1">
        <p:scale>
          <a:sx n="73" d="100"/>
          <a:sy n="73" d="100"/>
        </p:scale>
        <p:origin x="53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DD23E8D-4208-4185-B62F-FD1A1E0FD1AB}" type="datetimeFigureOut">
              <a:rPr lang="en-AU" smtClean="0"/>
              <a:t>10/11/2020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61A8619-55A5-486D-846B-01B5E5AED05D}" type="slidenum">
              <a:rPr lang="en-AU" smtClean="0"/>
              <a:t>‹#›</a:t>
            </a:fld>
            <a:endParaRPr lang="en-AU"/>
          </a:p>
        </p:txBody>
      </p:sp>
    </p:spTree>
    <p:extLst>
      <p:ext uri="{BB962C8B-B14F-4D97-AF65-F5344CB8AC3E}">
        <p14:creationId xmlns:p14="http://schemas.microsoft.com/office/powerpoint/2010/main" val="41380302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DD23E8D-4208-4185-B62F-FD1A1E0FD1AB}" type="datetimeFigureOut">
              <a:rPr lang="en-AU" smtClean="0"/>
              <a:t>10/11/2020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61A8619-55A5-486D-846B-01B5E5AED05D}" type="slidenum">
              <a:rPr lang="en-AU" smtClean="0"/>
              <a:t>‹#›</a:t>
            </a:fld>
            <a:endParaRPr lang="en-AU"/>
          </a:p>
        </p:txBody>
      </p:sp>
    </p:spTree>
    <p:extLst>
      <p:ext uri="{BB962C8B-B14F-4D97-AF65-F5344CB8AC3E}">
        <p14:creationId xmlns:p14="http://schemas.microsoft.com/office/powerpoint/2010/main" val="426635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DD23E8D-4208-4185-B62F-FD1A1E0FD1AB}" type="datetimeFigureOut">
              <a:rPr lang="en-AU" smtClean="0"/>
              <a:t>10/11/2020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61A8619-55A5-486D-846B-01B5E5AED05D}" type="slidenum">
              <a:rPr lang="en-AU" smtClean="0"/>
              <a:t>‹#›</a:t>
            </a:fld>
            <a:endParaRPr lang="en-A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5448932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DD23E8D-4208-4185-B62F-FD1A1E0FD1AB}" type="datetimeFigureOut">
              <a:rPr lang="en-AU" smtClean="0"/>
              <a:t>10/11/2020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61A8619-55A5-486D-846B-01B5E5AED05D}" type="slidenum">
              <a:rPr lang="en-AU" smtClean="0"/>
              <a:t>‹#›</a:t>
            </a:fld>
            <a:endParaRPr lang="en-AU"/>
          </a:p>
        </p:txBody>
      </p:sp>
    </p:spTree>
    <p:extLst>
      <p:ext uri="{BB962C8B-B14F-4D97-AF65-F5344CB8AC3E}">
        <p14:creationId xmlns:p14="http://schemas.microsoft.com/office/powerpoint/2010/main" val="42012511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DD23E8D-4208-4185-B62F-FD1A1E0FD1AB}" type="datetimeFigureOut">
              <a:rPr lang="en-AU" smtClean="0"/>
              <a:t>10/11/2020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61A8619-55A5-486D-846B-01B5E5AED05D}" type="slidenum">
              <a:rPr lang="en-AU" smtClean="0"/>
              <a:t>‹#›</a:t>
            </a:fld>
            <a:endParaRPr lang="en-A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3476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DD23E8D-4208-4185-B62F-FD1A1E0FD1AB}" type="datetimeFigureOut">
              <a:rPr lang="en-AU" smtClean="0"/>
              <a:t>10/11/2020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61A8619-55A5-486D-846B-01B5E5AED05D}" type="slidenum">
              <a:rPr lang="en-AU" smtClean="0"/>
              <a:t>‹#›</a:t>
            </a:fld>
            <a:endParaRPr lang="en-AU"/>
          </a:p>
        </p:txBody>
      </p:sp>
    </p:spTree>
    <p:extLst>
      <p:ext uri="{BB962C8B-B14F-4D97-AF65-F5344CB8AC3E}">
        <p14:creationId xmlns:p14="http://schemas.microsoft.com/office/powerpoint/2010/main" val="9203740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DD23E8D-4208-4185-B62F-FD1A1E0FD1AB}" type="datetimeFigureOut">
              <a:rPr lang="en-AU" smtClean="0"/>
              <a:t>10/11/2020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61A8619-55A5-486D-846B-01B5E5AED05D}" type="slidenum">
              <a:rPr lang="en-AU" smtClean="0"/>
              <a:t>‹#›</a:t>
            </a:fld>
            <a:endParaRPr lang="en-AU"/>
          </a:p>
        </p:txBody>
      </p:sp>
    </p:spTree>
    <p:extLst>
      <p:ext uri="{BB962C8B-B14F-4D97-AF65-F5344CB8AC3E}">
        <p14:creationId xmlns:p14="http://schemas.microsoft.com/office/powerpoint/2010/main" val="17660768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DD23E8D-4208-4185-B62F-FD1A1E0FD1AB}" type="datetimeFigureOut">
              <a:rPr lang="en-AU" smtClean="0"/>
              <a:t>10/11/2020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61A8619-55A5-486D-846B-01B5E5AED05D}" type="slidenum">
              <a:rPr lang="en-AU" smtClean="0"/>
              <a:t>‹#›</a:t>
            </a:fld>
            <a:endParaRPr lang="en-AU"/>
          </a:p>
        </p:txBody>
      </p:sp>
    </p:spTree>
    <p:extLst>
      <p:ext uri="{BB962C8B-B14F-4D97-AF65-F5344CB8AC3E}">
        <p14:creationId xmlns:p14="http://schemas.microsoft.com/office/powerpoint/2010/main" val="1554987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DD23E8D-4208-4185-B62F-FD1A1E0FD1AB}" type="datetimeFigureOut">
              <a:rPr lang="en-AU" smtClean="0"/>
              <a:t>10/11/2020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61A8619-55A5-486D-846B-01B5E5AED05D}" type="slidenum">
              <a:rPr lang="en-AU" smtClean="0"/>
              <a:t>‹#›</a:t>
            </a:fld>
            <a:endParaRPr lang="en-AU"/>
          </a:p>
        </p:txBody>
      </p:sp>
    </p:spTree>
    <p:extLst>
      <p:ext uri="{BB962C8B-B14F-4D97-AF65-F5344CB8AC3E}">
        <p14:creationId xmlns:p14="http://schemas.microsoft.com/office/powerpoint/2010/main" val="34243503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DD23E8D-4208-4185-B62F-FD1A1E0FD1AB}" type="datetimeFigureOut">
              <a:rPr lang="en-AU" smtClean="0"/>
              <a:t>10/11/2020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61A8619-55A5-486D-846B-01B5E5AED05D}" type="slidenum">
              <a:rPr lang="en-AU" smtClean="0"/>
              <a:t>‹#›</a:t>
            </a:fld>
            <a:endParaRPr lang="en-AU"/>
          </a:p>
        </p:txBody>
      </p:sp>
    </p:spTree>
    <p:extLst>
      <p:ext uri="{BB962C8B-B14F-4D97-AF65-F5344CB8AC3E}">
        <p14:creationId xmlns:p14="http://schemas.microsoft.com/office/powerpoint/2010/main" val="1957383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DD23E8D-4208-4185-B62F-FD1A1E0FD1AB}" type="datetimeFigureOut">
              <a:rPr lang="en-AU" smtClean="0"/>
              <a:t>10/11/2020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61A8619-55A5-486D-846B-01B5E5AED05D}" type="slidenum">
              <a:rPr lang="en-AU" smtClean="0"/>
              <a:t>‹#›</a:t>
            </a:fld>
            <a:endParaRPr lang="en-AU"/>
          </a:p>
        </p:txBody>
      </p:sp>
    </p:spTree>
    <p:extLst>
      <p:ext uri="{BB962C8B-B14F-4D97-AF65-F5344CB8AC3E}">
        <p14:creationId xmlns:p14="http://schemas.microsoft.com/office/powerpoint/2010/main" val="3697642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DD23E8D-4208-4185-B62F-FD1A1E0FD1AB}" type="datetimeFigureOut">
              <a:rPr lang="en-AU" smtClean="0"/>
              <a:t>10/11/2020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B61A8619-55A5-486D-846B-01B5E5AED05D}" type="slidenum">
              <a:rPr lang="en-AU" smtClean="0"/>
              <a:t>‹#›</a:t>
            </a:fld>
            <a:endParaRPr lang="en-AU"/>
          </a:p>
        </p:txBody>
      </p:sp>
    </p:spTree>
    <p:extLst>
      <p:ext uri="{BB962C8B-B14F-4D97-AF65-F5344CB8AC3E}">
        <p14:creationId xmlns:p14="http://schemas.microsoft.com/office/powerpoint/2010/main" val="2453113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DD23E8D-4208-4185-B62F-FD1A1E0FD1AB}" type="datetimeFigureOut">
              <a:rPr lang="en-AU" smtClean="0"/>
              <a:t>10/11/2020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B61A8619-55A5-486D-846B-01B5E5AED05D}" type="slidenum">
              <a:rPr lang="en-AU" smtClean="0"/>
              <a:t>‹#›</a:t>
            </a:fld>
            <a:endParaRPr lang="en-AU"/>
          </a:p>
        </p:txBody>
      </p:sp>
    </p:spTree>
    <p:extLst>
      <p:ext uri="{BB962C8B-B14F-4D97-AF65-F5344CB8AC3E}">
        <p14:creationId xmlns:p14="http://schemas.microsoft.com/office/powerpoint/2010/main" val="8272630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D23E8D-4208-4185-B62F-FD1A1E0FD1AB}" type="datetimeFigureOut">
              <a:rPr lang="en-AU" smtClean="0"/>
              <a:t>10/11/2020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B61A8619-55A5-486D-846B-01B5E5AED05D}" type="slidenum">
              <a:rPr lang="en-AU" smtClean="0"/>
              <a:t>‹#›</a:t>
            </a:fld>
            <a:endParaRPr lang="en-AU"/>
          </a:p>
        </p:txBody>
      </p:sp>
    </p:spTree>
    <p:extLst>
      <p:ext uri="{BB962C8B-B14F-4D97-AF65-F5344CB8AC3E}">
        <p14:creationId xmlns:p14="http://schemas.microsoft.com/office/powerpoint/2010/main" val="5536576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DD23E8D-4208-4185-B62F-FD1A1E0FD1AB}" type="datetimeFigureOut">
              <a:rPr lang="en-AU" smtClean="0"/>
              <a:t>10/11/2020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61A8619-55A5-486D-846B-01B5E5AED05D}" type="slidenum">
              <a:rPr lang="en-AU" smtClean="0"/>
              <a:t>‹#›</a:t>
            </a:fld>
            <a:endParaRPr lang="en-AU"/>
          </a:p>
        </p:txBody>
      </p:sp>
    </p:spTree>
    <p:extLst>
      <p:ext uri="{BB962C8B-B14F-4D97-AF65-F5344CB8AC3E}">
        <p14:creationId xmlns:p14="http://schemas.microsoft.com/office/powerpoint/2010/main" val="3820432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6DD23E8D-4208-4185-B62F-FD1A1E0FD1AB}" type="datetimeFigureOut">
              <a:rPr lang="en-AU" smtClean="0"/>
              <a:t>10/11/2020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61A8619-55A5-486D-846B-01B5E5AED05D}" type="slidenum">
              <a:rPr lang="en-AU" smtClean="0"/>
              <a:t>‹#›</a:t>
            </a:fld>
            <a:endParaRPr lang="en-AU"/>
          </a:p>
        </p:txBody>
      </p:sp>
    </p:spTree>
    <p:extLst>
      <p:ext uri="{BB962C8B-B14F-4D97-AF65-F5344CB8AC3E}">
        <p14:creationId xmlns:p14="http://schemas.microsoft.com/office/powerpoint/2010/main" val="39598517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DD23E8D-4208-4185-B62F-FD1A1E0FD1AB}" type="datetimeFigureOut">
              <a:rPr lang="en-AU" smtClean="0"/>
              <a:t>10/11/2020</a:t>
            </a:fld>
            <a:endParaRPr lang="en-A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B61A8619-55A5-486D-846B-01B5E5AED05D}" type="slidenum">
              <a:rPr lang="en-AU" smtClean="0"/>
              <a:t>‹#›</a:t>
            </a:fld>
            <a:endParaRPr lang="en-AU"/>
          </a:p>
        </p:txBody>
      </p:sp>
    </p:spTree>
    <p:extLst>
      <p:ext uri="{BB962C8B-B14F-4D97-AF65-F5344CB8AC3E}">
        <p14:creationId xmlns:p14="http://schemas.microsoft.com/office/powerpoint/2010/main" val="2475719423"/>
      </p:ext>
    </p:extLst>
  </p:cSld>
  <p:clrMap bg1="lt1" tx1="dk1" bg2="lt2" tx2="dk2" accent1="accent1" accent2="accent2" accent3="accent3" accent4="accent4" accent5="accent5" accent6="accent6" hlink="hlink" folHlink="folHlink"/>
  <p:sldLayoutIdLst>
    <p:sldLayoutId id="2147484379" r:id="rId1"/>
    <p:sldLayoutId id="2147484380" r:id="rId2"/>
    <p:sldLayoutId id="2147484381" r:id="rId3"/>
    <p:sldLayoutId id="2147484382" r:id="rId4"/>
    <p:sldLayoutId id="2147484383" r:id="rId5"/>
    <p:sldLayoutId id="2147484384" r:id="rId6"/>
    <p:sldLayoutId id="2147484385" r:id="rId7"/>
    <p:sldLayoutId id="2147484386" r:id="rId8"/>
    <p:sldLayoutId id="2147484387" r:id="rId9"/>
    <p:sldLayoutId id="2147484388" r:id="rId10"/>
    <p:sldLayoutId id="2147484389" r:id="rId11"/>
    <p:sldLayoutId id="2147484390" r:id="rId12"/>
    <p:sldLayoutId id="2147484391" r:id="rId13"/>
    <p:sldLayoutId id="2147484392" r:id="rId14"/>
    <p:sldLayoutId id="2147484393" r:id="rId15"/>
    <p:sldLayoutId id="2147484394"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0444591631/" TargetMode="External"/><Relationship Id="rId2" Type="http://schemas.openxmlformats.org/officeDocument/2006/relationships/hyperlink" Target="https://gordonps.vic.edu.au/gordon-ohsc-before-and-after-school-care/thompson.kathy.l@edumail.vic.gov.au"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1028701"/>
            <a:ext cx="7908396" cy="2064873"/>
          </a:xfrm>
        </p:spPr>
        <p:txBody>
          <a:bodyPr/>
          <a:lstStyle/>
          <a:p>
            <a:pPr algn="ctr"/>
            <a:r>
              <a:rPr lang="en-AU" sz="7000" dirty="0" smtClean="0">
                <a:latin typeface="Calibri" panose="020F0502020204030204" pitchFamily="34" charset="0"/>
                <a:cs typeface="Calibri" panose="020F0502020204030204" pitchFamily="34" charset="0"/>
              </a:rPr>
              <a:t>Foundation 2021 </a:t>
            </a:r>
            <a:br>
              <a:rPr lang="en-AU" sz="7000" dirty="0" smtClean="0">
                <a:latin typeface="Calibri" panose="020F0502020204030204" pitchFamily="34" charset="0"/>
                <a:cs typeface="Calibri" panose="020F0502020204030204" pitchFamily="34" charset="0"/>
              </a:rPr>
            </a:br>
            <a:r>
              <a:rPr lang="en-AU" sz="7000" dirty="0" smtClean="0">
                <a:latin typeface="Calibri" panose="020F0502020204030204" pitchFamily="34" charset="0"/>
                <a:cs typeface="Calibri" panose="020F0502020204030204" pitchFamily="34" charset="0"/>
              </a:rPr>
              <a:t>Information Night</a:t>
            </a:r>
            <a:endParaRPr lang="en-AU" sz="7000" dirty="0">
              <a:latin typeface="Calibri" panose="020F0502020204030204" pitchFamily="34" charset="0"/>
              <a:cs typeface="Calibri" panose="020F0502020204030204" pitchFamily="34" charset="0"/>
            </a:endParaRPr>
          </a:p>
        </p:txBody>
      </p:sp>
      <p:pic>
        <p:nvPicPr>
          <p:cNvPr id="9" name="Picture 8"/>
          <p:cNvPicPr>
            <a:picLocks noChangeAspect="1"/>
          </p:cNvPicPr>
          <p:nvPr/>
        </p:nvPicPr>
        <p:blipFill>
          <a:blip r:embed="rId2"/>
          <a:stretch>
            <a:fillRect/>
          </a:stretch>
        </p:blipFill>
        <p:spPr>
          <a:xfrm>
            <a:off x="984090" y="1157617"/>
            <a:ext cx="1045953" cy="1385888"/>
          </a:xfrm>
          <a:prstGeom prst="rect">
            <a:avLst/>
          </a:prstGeom>
        </p:spPr>
      </p:pic>
      <p:pic>
        <p:nvPicPr>
          <p:cNvPr id="10" name="Picture 9"/>
          <p:cNvPicPr>
            <a:picLocks noChangeAspect="1"/>
          </p:cNvPicPr>
          <p:nvPr/>
        </p:nvPicPr>
        <p:blipFill>
          <a:blip r:embed="rId3"/>
          <a:stretch>
            <a:fillRect/>
          </a:stretch>
        </p:blipFill>
        <p:spPr>
          <a:xfrm>
            <a:off x="2841890" y="3379324"/>
            <a:ext cx="4987660" cy="3108975"/>
          </a:xfrm>
          <a:prstGeom prst="rect">
            <a:avLst/>
          </a:prstGeom>
        </p:spPr>
      </p:pic>
    </p:spTree>
    <p:extLst>
      <p:ext uri="{BB962C8B-B14F-4D97-AF65-F5344CB8AC3E}">
        <p14:creationId xmlns:p14="http://schemas.microsoft.com/office/powerpoint/2010/main" val="18976243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9045402" cy="1320800"/>
          </a:xfrm>
        </p:spPr>
        <p:txBody>
          <a:bodyPr>
            <a:normAutofit/>
          </a:bodyPr>
          <a:lstStyle/>
          <a:p>
            <a:pPr algn="ctr"/>
            <a:r>
              <a:rPr lang="en-AU" sz="6000" dirty="0" smtClean="0">
                <a:latin typeface="Calibri" panose="020F0502020204030204" pitchFamily="34" charset="0"/>
                <a:cs typeface="Calibri" panose="020F0502020204030204" pitchFamily="34" charset="0"/>
              </a:rPr>
              <a:t>Home Reading</a:t>
            </a:r>
            <a:endParaRPr lang="en-AU" sz="6000"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677334" y="1930400"/>
            <a:ext cx="9038166" cy="4413250"/>
          </a:xfrm>
        </p:spPr>
        <p:txBody>
          <a:bodyPr>
            <a:noAutofit/>
          </a:bodyPr>
          <a:lstStyle/>
          <a:p>
            <a:r>
              <a:rPr lang="en-AU" sz="2200" dirty="0" smtClean="0">
                <a:latin typeface="Calibri" panose="020F0502020204030204" pitchFamily="34" charset="0"/>
                <a:cs typeface="Calibri" panose="020F0502020204030204" pitchFamily="34" charset="0"/>
              </a:rPr>
              <a:t>Read to your child regularly. Discuss the storyline, characters, problems and lessons within the book. </a:t>
            </a:r>
          </a:p>
          <a:p>
            <a:r>
              <a:rPr lang="en-AU" sz="2200" dirty="0" smtClean="0">
                <a:latin typeface="Calibri" panose="020F0502020204030204" pitchFamily="34" charset="0"/>
                <a:cs typeface="Calibri" panose="020F0502020204030204" pitchFamily="34" charset="0"/>
              </a:rPr>
              <a:t>From your child’s first full week of school (March 1</a:t>
            </a:r>
            <a:r>
              <a:rPr lang="en-AU" sz="2200" baseline="30000" dirty="0" smtClean="0">
                <a:latin typeface="Calibri" panose="020F0502020204030204" pitchFamily="34" charset="0"/>
                <a:cs typeface="Calibri" panose="020F0502020204030204" pitchFamily="34" charset="0"/>
              </a:rPr>
              <a:t>st</a:t>
            </a:r>
            <a:r>
              <a:rPr lang="en-AU" sz="2200" dirty="0" smtClean="0">
                <a:latin typeface="Calibri" panose="020F0502020204030204" pitchFamily="34" charset="0"/>
                <a:cs typeface="Calibri" panose="020F0502020204030204" pitchFamily="34" charset="0"/>
              </a:rPr>
              <a:t>) they will begin to bring home a daily ‘reader’. Encourage your child to have a go at reading this book and support them by modelling how to ‘sound out’ the words as needed. Record the book title and date in their home reading journal.</a:t>
            </a:r>
          </a:p>
          <a:p>
            <a:r>
              <a:rPr lang="en-AU" sz="2200" dirty="0" smtClean="0">
                <a:latin typeface="Calibri" panose="020F0502020204030204" pitchFamily="34" charset="0"/>
                <a:cs typeface="Calibri" panose="020F0502020204030204" pitchFamily="34" charset="0"/>
              </a:rPr>
              <a:t>Create a positive home reading experience.</a:t>
            </a:r>
          </a:p>
          <a:p>
            <a:pPr marL="0" indent="0">
              <a:buNone/>
            </a:pPr>
            <a:r>
              <a:rPr lang="en-AU" sz="2200" dirty="0" smtClean="0">
                <a:latin typeface="Calibri" panose="020F0502020204030204" pitchFamily="34" charset="0"/>
                <a:cs typeface="Calibri" panose="020F0502020204030204" pitchFamily="34" charset="0"/>
              </a:rPr>
              <a:t>	- choose a suitable and regular (if possible) time </a:t>
            </a:r>
          </a:p>
          <a:p>
            <a:pPr marL="0" indent="0">
              <a:buNone/>
            </a:pPr>
            <a:r>
              <a:rPr lang="en-AU" sz="2200" dirty="0">
                <a:latin typeface="Calibri" panose="020F0502020204030204" pitchFamily="34" charset="0"/>
                <a:cs typeface="Calibri" panose="020F0502020204030204" pitchFamily="34" charset="0"/>
              </a:rPr>
              <a:t>	</a:t>
            </a:r>
            <a:r>
              <a:rPr lang="en-AU" sz="2200" dirty="0" smtClean="0">
                <a:latin typeface="Calibri" panose="020F0502020204030204" pitchFamily="34" charset="0"/>
                <a:cs typeface="Calibri" panose="020F0502020204030204" pitchFamily="34" charset="0"/>
              </a:rPr>
              <a:t>- encourage and praise efforts</a:t>
            </a:r>
          </a:p>
          <a:p>
            <a:pPr marL="0" indent="0">
              <a:buNone/>
            </a:pPr>
            <a:r>
              <a:rPr lang="en-AU" sz="2200" dirty="0">
                <a:latin typeface="Calibri" panose="020F0502020204030204" pitchFamily="34" charset="0"/>
                <a:cs typeface="Calibri" panose="020F0502020204030204" pitchFamily="34" charset="0"/>
              </a:rPr>
              <a:t>	</a:t>
            </a:r>
            <a:r>
              <a:rPr lang="en-AU" sz="2200" dirty="0" smtClean="0">
                <a:latin typeface="Calibri" panose="020F0502020204030204" pitchFamily="34" charset="0"/>
                <a:cs typeface="Calibri" panose="020F0502020204030204" pitchFamily="34" charset="0"/>
              </a:rPr>
              <a:t>- support when your child is tired or reluctant</a:t>
            </a:r>
          </a:p>
        </p:txBody>
      </p:sp>
      <p:pic>
        <p:nvPicPr>
          <p:cNvPr id="4" name="Picture 3"/>
          <p:cNvPicPr>
            <a:picLocks noChangeAspect="1"/>
          </p:cNvPicPr>
          <p:nvPr/>
        </p:nvPicPr>
        <p:blipFill>
          <a:blip r:embed="rId2"/>
          <a:stretch>
            <a:fillRect/>
          </a:stretch>
        </p:blipFill>
        <p:spPr>
          <a:xfrm>
            <a:off x="7116143" y="4137025"/>
            <a:ext cx="2361231" cy="1471612"/>
          </a:xfrm>
          <a:prstGeom prst="rect">
            <a:avLst/>
          </a:prstGeom>
        </p:spPr>
      </p:pic>
    </p:spTree>
    <p:extLst>
      <p:ext uri="{BB962C8B-B14F-4D97-AF65-F5344CB8AC3E}">
        <p14:creationId xmlns:p14="http://schemas.microsoft.com/office/powerpoint/2010/main" val="7604727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AU" sz="6000" dirty="0" smtClean="0">
                <a:latin typeface="Calibri" panose="020F0502020204030204" pitchFamily="34" charset="0"/>
                <a:cs typeface="Calibri" panose="020F0502020204030204" pitchFamily="34" charset="0"/>
              </a:rPr>
              <a:t>Mathematics</a:t>
            </a:r>
            <a:endParaRPr lang="en-AU" sz="6000"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677334" y="2160589"/>
            <a:ext cx="8596668" cy="4025899"/>
          </a:xfrm>
        </p:spPr>
        <p:txBody>
          <a:bodyPr>
            <a:normAutofit/>
          </a:bodyPr>
          <a:lstStyle/>
          <a:p>
            <a:r>
              <a:rPr lang="en-AU" sz="2400" dirty="0" smtClean="0">
                <a:latin typeface="Calibri" panose="020F0502020204030204" pitchFamily="34" charset="0"/>
                <a:cs typeface="Calibri" panose="020F0502020204030204" pitchFamily="34" charset="0"/>
              </a:rPr>
              <a:t>Focus on building a strong understanding of numbers to 20 (counting, ordering, </a:t>
            </a:r>
            <a:r>
              <a:rPr lang="en-AU" sz="2400" dirty="0" err="1" smtClean="0">
                <a:latin typeface="Calibri" panose="020F0502020204030204" pitchFamily="34" charset="0"/>
                <a:cs typeface="Calibri" panose="020F0502020204030204" pitchFamily="34" charset="0"/>
              </a:rPr>
              <a:t>subitising</a:t>
            </a:r>
            <a:r>
              <a:rPr lang="en-AU" sz="2400" dirty="0" smtClean="0">
                <a:latin typeface="Calibri" panose="020F0502020204030204" pitchFamily="34" charset="0"/>
                <a:cs typeface="Calibri" panose="020F0502020204030204" pitchFamily="34" charset="0"/>
              </a:rPr>
              <a:t>, number bonds/partitioning) </a:t>
            </a:r>
          </a:p>
          <a:p>
            <a:r>
              <a:rPr lang="en-AU" sz="2400" dirty="0" smtClean="0">
                <a:latin typeface="Calibri" panose="020F0502020204030204" pitchFamily="34" charset="0"/>
                <a:cs typeface="Calibri" panose="020F0502020204030204" pitchFamily="34" charset="0"/>
              </a:rPr>
              <a:t>Hands on manipulatives</a:t>
            </a:r>
          </a:p>
          <a:p>
            <a:r>
              <a:rPr lang="en-AU" sz="2400" dirty="0" smtClean="0">
                <a:latin typeface="Calibri" panose="020F0502020204030204" pitchFamily="34" charset="0"/>
                <a:cs typeface="Calibri" panose="020F0502020204030204" pitchFamily="34" charset="0"/>
              </a:rPr>
              <a:t>Building Maths fluency through games</a:t>
            </a:r>
          </a:p>
          <a:p>
            <a:r>
              <a:rPr lang="en-AU" sz="2400" dirty="0" smtClean="0">
                <a:latin typeface="Calibri" panose="020F0502020204030204" pitchFamily="34" charset="0"/>
                <a:cs typeface="Calibri" panose="020F0502020204030204" pitchFamily="34" charset="0"/>
              </a:rPr>
              <a:t>Open ended tasks that allow for students to be supported or extended</a:t>
            </a:r>
          </a:p>
          <a:p>
            <a:r>
              <a:rPr lang="en-AU" sz="2400" dirty="0" smtClean="0">
                <a:latin typeface="Calibri" panose="020F0502020204030204" pitchFamily="34" charset="0"/>
                <a:cs typeface="Calibri" panose="020F0502020204030204" pitchFamily="34" charset="0"/>
              </a:rPr>
              <a:t>problem solving with an emphasis on using accurate and efficient strategies </a:t>
            </a:r>
          </a:p>
          <a:p>
            <a:r>
              <a:rPr lang="en-AU" sz="2400" dirty="0" smtClean="0">
                <a:latin typeface="Calibri" panose="020F0502020204030204" pitchFamily="34" charset="0"/>
                <a:cs typeface="Calibri" panose="020F0502020204030204" pitchFamily="34" charset="0"/>
              </a:rPr>
              <a:t>Small group ‘point of need’ instruction</a:t>
            </a:r>
          </a:p>
          <a:p>
            <a:endParaRPr lang="en-AU" sz="2400" dirty="0" smtClean="0">
              <a:latin typeface="Calibri" panose="020F0502020204030204" pitchFamily="34" charset="0"/>
              <a:cs typeface="Calibri" panose="020F0502020204030204" pitchFamily="34" charset="0"/>
            </a:endParaRPr>
          </a:p>
          <a:p>
            <a:endParaRPr lang="en-AU" sz="2400" dirty="0" smtClean="0">
              <a:latin typeface="Calibri" panose="020F0502020204030204" pitchFamily="34" charset="0"/>
              <a:cs typeface="Calibri" panose="020F0502020204030204" pitchFamily="34" charset="0"/>
            </a:endParaRPr>
          </a:p>
          <a:p>
            <a:endParaRPr lang="en-AU" dirty="0">
              <a:latin typeface="Calibri" panose="020F0502020204030204" pitchFamily="34" charset="0"/>
              <a:cs typeface="Calibri" panose="020F0502020204030204" pitchFamily="34" charset="0"/>
            </a:endParaRPr>
          </a:p>
        </p:txBody>
      </p:sp>
      <p:pic>
        <p:nvPicPr>
          <p:cNvPr id="4" name="Picture 3"/>
          <p:cNvPicPr>
            <a:picLocks noChangeAspect="1"/>
          </p:cNvPicPr>
          <p:nvPr/>
        </p:nvPicPr>
        <p:blipFill>
          <a:blip r:embed="rId2"/>
          <a:stretch>
            <a:fillRect/>
          </a:stretch>
        </p:blipFill>
        <p:spPr>
          <a:xfrm>
            <a:off x="677334" y="803275"/>
            <a:ext cx="1775271" cy="933449"/>
          </a:xfrm>
          <a:prstGeom prst="rect">
            <a:avLst/>
          </a:prstGeom>
        </p:spPr>
      </p:pic>
    </p:spTree>
    <p:extLst>
      <p:ext uri="{BB962C8B-B14F-4D97-AF65-F5344CB8AC3E}">
        <p14:creationId xmlns:p14="http://schemas.microsoft.com/office/powerpoint/2010/main" val="10361196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AU" sz="6000" dirty="0" smtClean="0">
                <a:latin typeface="Calibri" panose="020F0502020204030204" pitchFamily="34" charset="0"/>
                <a:cs typeface="Calibri" panose="020F0502020204030204" pitchFamily="34" charset="0"/>
              </a:rPr>
              <a:t>Parent Involvement</a:t>
            </a:r>
            <a:endParaRPr lang="en-AU" sz="6000"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677333" y="2146302"/>
            <a:ext cx="8909579" cy="3880773"/>
          </a:xfrm>
        </p:spPr>
        <p:txBody>
          <a:bodyPr/>
          <a:lstStyle/>
          <a:p>
            <a:pPr marL="0" indent="0">
              <a:buNone/>
            </a:pPr>
            <a:r>
              <a:rPr lang="en-AU" sz="2800" dirty="0" smtClean="0">
                <a:latin typeface="Calibri" panose="020F0502020204030204" pitchFamily="34" charset="0"/>
                <a:cs typeface="Calibri" panose="020F0502020204030204" pitchFamily="34" charset="0"/>
              </a:rPr>
              <a:t>From the beginning of March, we would love to encourage parent volunteers to assist with our reading program by listening to students read. </a:t>
            </a:r>
          </a:p>
          <a:p>
            <a:pPr marL="0" indent="0">
              <a:buNone/>
            </a:pPr>
            <a:r>
              <a:rPr lang="en-AU" sz="2800" dirty="0" smtClean="0">
                <a:latin typeface="Calibri" panose="020F0502020204030204" pitchFamily="34" charset="0"/>
                <a:cs typeface="Calibri" panose="020F0502020204030204" pitchFamily="34" charset="0"/>
              </a:rPr>
              <a:t>If you are able to give 30min of your time once a week, please speak with your child’s classroom teacher. </a:t>
            </a:r>
          </a:p>
          <a:p>
            <a:pPr marL="0" indent="0">
              <a:buNone/>
            </a:pPr>
            <a:r>
              <a:rPr lang="en-AU" sz="2800" dirty="0" smtClean="0">
                <a:latin typeface="Calibri" panose="020F0502020204030204" pitchFamily="34" charset="0"/>
                <a:cs typeface="Calibri" panose="020F0502020204030204" pitchFamily="34" charset="0"/>
              </a:rPr>
              <a:t>Parents will need to organise a ‘Working with Children Check’. Unfortunately younger siblings cannot accompany helpers. </a:t>
            </a:r>
          </a:p>
          <a:p>
            <a:endParaRPr lang="en-AU"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208385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AU" sz="6000" dirty="0" smtClean="0">
                <a:latin typeface="Calibri" panose="020F0502020204030204" pitchFamily="34" charset="0"/>
                <a:cs typeface="Calibri" panose="020F0502020204030204" pitchFamily="34" charset="0"/>
              </a:rPr>
              <a:t>Additional Information </a:t>
            </a:r>
            <a:endParaRPr lang="en-AU" sz="6000"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677333" y="2146302"/>
            <a:ext cx="9394130" cy="3880773"/>
          </a:xfrm>
        </p:spPr>
        <p:txBody>
          <a:bodyPr/>
          <a:lstStyle/>
          <a:p>
            <a:r>
              <a:rPr lang="en-AU" sz="4000" dirty="0" smtClean="0">
                <a:latin typeface="Calibri" panose="020F0502020204030204" pitchFamily="34" charset="0"/>
                <a:cs typeface="Calibri" panose="020F0502020204030204" pitchFamily="34" charset="0"/>
              </a:rPr>
              <a:t>Uniform</a:t>
            </a:r>
          </a:p>
          <a:p>
            <a:r>
              <a:rPr lang="en-AU" sz="4000" dirty="0" smtClean="0">
                <a:latin typeface="Calibri" panose="020F0502020204030204" pitchFamily="34" charset="0"/>
                <a:cs typeface="Calibri" panose="020F0502020204030204" pitchFamily="34" charset="0"/>
              </a:rPr>
              <a:t>Car park etiquette </a:t>
            </a:r>
          </a:p>
          <a:p>
            <a:r>
              <a:rPr lang="en-AU" sz="4000" dirty="0" smtClean="0">
                <a:latin typeface="Calibri" panose="020F0502020204030204" pitchFamily="34" charset="0"/>
                <a:cs typeface="Calibri" panose="020F0502020204030204" pitchFamily="34" charset="0"/>
              </a:rPr>
              <a:t>Current drop off and pick up routine </a:t>
            </a:r>
          </a:p>
          <a:p>
            <a:r>
              <a:rPr lang="en-AU" sz="4000" dirty="0" smtClean="0">
                <a:latin typeface="Calibri" panose="020F0502020204030204" pitchFamily="34" charset="0"/>
                <a:cs typeface="Calibri" panose="020F0502020204030204" pitchFamily="34" charset="0"/>
              </a:rPr>
              <a:t>Parent helpers for garden, </a:t>
            </a:r>
            <a:r>
              <a:rPr lang="en-AU" sz="4000" dirty="0" err="1" smtClean="0">
                <a:latin typeface="Calibri" panose="020F0502020204030204" pitchFamily="34" charset="0"/>
                <a:cs typeface="Calibri" panose="020F0502020204030204" pitchFamily="34" charset="0"/>
              </a:rPr>
              <a:t>Beachy’s</a:t>
            </a:r>
            <a:r>
              <a:rPr lang="en-AU" sz="4000" dirty="0" smtClean="0">
                <a:latin typeface="Calibri" panose="020F0502020204030204" pitchFamily="34" charset="0"/>
                <a:cs typeface="Calibri" panose="020F0502020204030204" pitchFamily="34" charset="0"/>
              </a:rPr>
              <a:t> Shed</a:t>
            </a:r>
          </a:p>
          <a:p>
            <a:endParaRPr lang="en-AU" dirty="0" smtClean="0">
              <a:latin typeface="Calibri" panose="020F0502020204030204" pitchFamily="34" charset="0"/>
              <a:cs typeface="Calibri" panose="020F0502020204030204" pitchFamily="34" charset="0"/>
            </a:endParaRPr>
          </a:p>
          <a:p>
            <a:endParaRPr lang="en-AU"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483063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309563"/>
            <a:ext cx="8596668" cy="790575"/>
          </a:xfrm>
        </p:spPr>
        <p:txBody>
          <a:bodyPr>
            <a:noAutofit/>
          </a:bodyPr>
          <a:lstStyle/>
          <a:p>
            <a:pPr algn="ctr"/>
            <a:r>
              <a:rPr lang="en-AU" sz="4800" dirty="0" smtClean="0">
                <a:latin typeface="Calibri" panose="020F0502020204030204" pitchFamily="34" charset="0"/>
                <a:cs typeface="Calibri" panose="020F0502020204030204" pitchFamily="34" charset="0"/>
              </a:rPr>
              <a:t>Things to organise before school starts</a:t>
            </a:r>
            <a:endParaRPr lang="en-AU" sz="4800"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677333" y="2185987"/>
            <a:ext cx="9138179" cy="3857625"/>
          </a:xfrm>
        </p:spPr>
        <p:txBody>
          <a:bodyPr>
            <a:normAutofit/>
          </a:bodyPr>
          <a:lstStyle/>
          <a:p>
            <a:r>
              <a:rPr lang="en-AU" sz="2800" dirty="0" smtClean="0">
                <a:latin typeface="Calibri" panose="020F0502020204030204" pitchFamily="34" charset="0"/>
                <a:cs typeface="Calibri" panose="020F0502020204030204" pitchFamily="34" charset="0"/>
              </a:rPr>
              <a:t>Name all clothing items including jumpers, wide-brimmed school hat (Term 1 and 4), coats and shoes.</a:t>
            </a:r>
          </a:p>
          <a:p>
            <a:r>
              <a:rPr lang="en-AU" sz="2800" dirty="0" smtClean="0">
                <a:latin typeface="Calibri" panose="020F0502020204030204" pitchFamily="34" charset="0"/>
                <a:cs typeface="Calibri" panose="020F0502020204030204" pitchFamily="34" charset="0"/>
              </a:rPr>
              <a:t>Label lunch box, water bottle, snack tubs, student workbooks, pencil case, scissors, pencils journal, reader bag, library bag, art smock and school bag (large tag is preferable).</a:t>
            </a:r>
          </a:p>
          <a:p>
            <a:r>
              <a:rPr lang="en-AU" sz="2800" dirty="0" smtClean="0">
                <a:latin typeface="Calibri" panose="020F0502020204030204" pitchFamily="34" charset="0"/>
                <a:cs typeface="Calibri" panose="020F0502020204030204" pitchFamily="34" charset="0"/>
              </a:rPr>
              <a:t>Pack a spare set of clothes (including socks) and show your child where they will be kept.</a:t>
            </a:r>
          </a:p>
          <a:p>
            <a:endParaRPr lang="en-AU" sz="2800" dirty="0" smtClean="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722147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AU" sz="4000" dirty="0" smtClean="0">
                <a:latin typeface="Calibri" panose="020F0502020204030204" pitchFamily="34" charset="0"/>
                <a:cs typeface="Calibri" panose="020F0502020204030204" pitchFamily="34" charset="0"/>
              </a:rPr>
              <a:t>How can you help your child to be ‘school ready’?</a:t>
            </a:r>
            <a:endParaRPr lang="en-AU" sz="4000"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p:txBody>
          <a:bodyPr/>
          <a:lstStyle/>
          <a:p>
            <a:r>
              <a:rPr lang="en-AU" sz="2800" dirty="0">
                <a:latin typeface="Calibri" panose="020F0502020204030204" pitchFamily="34" charset="0"/>
                <a:cs typeface="Calibri" panose="020F0502020204030204" pitchFamily="34" charset="0"/>
              </a:rPr>
              <a:t>Work with your child so that they can independently get dressed, put shoes on and off, open food containers </a:t>
            </a:r>
          </a:p>
          <a:p>
            <a:r>
              <a:rPr lang="en-AU" sz="2800" dirty="0" smtClean="0">
                <a:latin typeface="Calibri" panose="020F0502020204030204" pitchFamily="34" charset="0"/>
                <a:cs typeface="Calibri" panose="020F0502020204030204" pitchFamily="34" charset="0"/>
              </a:rPr>
              <a:t>Help your child to practise </a:t>
            </a:r>
            <a:r>
              <a:rPr lang="en-AU" sz="2800" dirty="0">
                <a:latin typeface="Calibri" panose="020F0502020204030204" pitchFamily="34" charset="0"/>
                <a:cs typeface="Calibri" panose="020F0502020204030204" pitchFamily="34" charset="0"/>
              </a:rPr>
              <a:t>recognising and writing their first name (capital followed by lower case lettering)</a:t>
            </a:r>
          </a:p>
          <a:p>
            <a:r>
              <a:rPr lang="en-AU" sz="2800" dirty="0">
                <a:latin typeface="Calibri" panose="020F0502020204030204" pitchFamily="34" charset="0"/>
                <a:cs typeface="Calibri" panose="020F0502020204030204" pitchFamily="34" charset="0"/>
              </a:rPr>
              <a:t>Play games </a:t>
            </a:r>
            <a:r>
              <a:rPr lang="en-AU" sz="2800" dirty="0" smtClean="0">
                <a:latin typeface="Calibri" panose="020F0502020204030204" pitchFamily="34" charset="0"/>
                <a:cs typeface="Calibri" panose="020F0502020204030204" pitchFamily="34" charset="0"/>
              </a:rPr>
              <a:t>with your child that </a:t>
            </a:r>
            <a:r>
              <a:rPr lang="en-AU" sz="2800" dirty="0">
                <a:latin typeface="Calibri" panose="020F0502020204030204" pitchFamily="34" charset="0"/>
                <a:cs typeface="Calibri" panose="020F0502020204030204" pitchFamily="34" charset="0"/>
              </a:rPr>
              <a:t>encourage turn taking, basic counting skills and good </a:t>
            </a:r>
            <a:r>
              <a:rPr lang="en-AU" sz="2800" dirty="0" smtClean="0">
                <a:latin typeface="Calibri" panose="020F0502020204030204" pitchFamily="34" charset="0"/>
                <a:cs typeface="Calibri" panose="020F0502020204030204" pitchFamily="34" charset="0"/>
              </a:rPr>
              <a:t>sportsmanship</a:t>
            </a:r>
          </a:p>
          <a:p>
            <a:endParaRPr lang="en-AU" sz="2800" dirty="0">
              <a:latin typeface="Calibri" panose="020F0502020204030204" pitchFamily="34" charset="0"/>
              <a:cs typeface="Calibri" panose="020F0502020204030204" pitchFamily="34" charset="0"/>
            </a:endParaRPr>
          </a:p>
          <a:p>
            <a:endParaRPr lang="en-AU" dirty="0">
              <a:latin typeface="Calibri" panose="020F0502020204030204" pitchFamily="34" charset="0"/>
              <a:cs typeface="Calibri" panose="020F0502020204030204" pitchFamily="34" charset="0"/>
            </a:endParaRPr>
          </a:p>
        </p:txBody>
      </p:sp>
      <p:pic>
        <p:nvPicPr>
          <p:cNvPr id="7" name="Picture 6"/>
          <p:cNvPicPr>
            <a:picLocks noChangeAspect="1"/>
          </p:cNvPicPr>
          <p:nvPr/>
        </p:nvPicPr>
        <p:blipFill>
          <a:blip r:embed="rId2"/>
          <a:stretch>
            <a:fillRect/>
          </a:stretch>
        </p:blipFill>
        <p:spPr>
          <a:xfrm>
            <a:off x="3665352" y="5384137"/>
            <a:ext cx="2620631" cy="1314449"/>
          </a:xfrm>
          <a:prstGeom prst="rect">
            <a:avLst/>
          </a:prstGeom>
        </p:spPr>
      </p:pic>
    </p:spTree>
    <p:extLst>
      <p:ext uri="{BB962C8B-B14F-4D97-AF65-F5344CB8AC3E}">
        <p14:creationId xmlns:p14="http://schemas.microsoft.com/office/powerpoint/2010/main" val="42003588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8835" y="2752724"/>
            <a:ext cx="8596668" cy="1320800"/>
          </a:xfrm>
        </p:spPr>
        <p:txBody>
          <a:bodyPr>
            <a:normAutofit/>
          </a:bodyPr>
          <a:lstStyle/>
          <a:p>
            <a:pPr algn="ctr"/>
            <a:r>
              <a:rPr lang="en-AU" sz="8000" dirty="0" smtClean="0">
                <a:latin typeface="Calibri" panose="020F0502020204030204" pitchFamily="34" charset="0"/>
                <a:cs typeface="Calibri" panose="020F0502020204030204" pitchFamily="34" charset="0"/>
              </a:rPr>
              <a:t>Parent Questions</a:t>
            </a:r>
            <a:endParaRPr lang="en-AU" sz="8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942010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AU" sz="7000" dirty="0" smtClean="0">
                <a:latin typeface="Calibri" panose="020F0502020204030204" pitchFamily="34" charset="0"/>
                <a:cs typeface="Calibri" panose="020F0502020204030204" pitchFamily="34" charset="0"/>
              </a:rPr>
              <a:t>Thank you!</a:t>
            </a:r>
            <a:endParaRPr lang="en-AU" sz="7000"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677334" y="1930400"/>
            <a:ext cx="8596668" cy="3880773"/>
          </a:xfrm>
        </p:spPr>
        <p:txBody>
          <a:bodyPr>
            <a:normAutofit/>
          </a:bodyPr>
          <a:lstStyle/>
          <a:p>
            <a:pPr marL="0" indent="0" algn="ctr">
              <a:buNone/>
            </a:pPr>
            <a:r>
              <a:rPr lang="en-AU" sz="5000" dirty="0" smtClean="0">
                <a:latin typeface="Calibri" panose="020F0502020204030204" pitchFamily="34" charset="0"/>
                <a:cs typeface="Calibri" panose="020F0502020204030204" pitchFamily="34" charset="0"/>
              </a:rPr>
              <a:t>We look forward to seeing you in 2021.</a:t>
            </a:r>
            <a:endParaRPr lang="en-AU" sz="5000" dirty="0">
              <a:latin typeface="Calibri" panose="020F0502020204030204" pitchFamily="34" charset="0"/>
              <a:cs typeface="Calibri" panose="020F0502020204030204" pitchFamily="34" charset="0"/>
            </a:endParaRPr>
          </a:p>
        </p:txBody>
      </p:sp>
      <p:pic>
        <p:nvPicPr>
          <p:cNvPr id="4" name="Picture 3"/>
          <p:cNvPicPr>
            <a:picLocks noChangeAspect="1"/>
          </p:cNvPicPr>
          <p:nvPr/>
        </p:nvPicPr>
        <p:blipFill>
          <a:blip r:embed="rId2"/>
          <a:stretch>
            <a:fillRect/>
          </a:stretch>
        </p:blipFill>
        <p:spPr>
          <a:xfrm>
            <a:off x="3963683" y="3870786"/>
            <a:ext cx="2023970" cy="2681761"/>
          </a:xfrm>
          <a:prstGeom prst="rect">
            <a:avLst/>
          </a:prstGeom>
        </p:spPr>
      </p:pic>
    </p:spTree>
    <p:extLst>
      <p:ext uri="{BB962C8B-B14F-4D97-AF65-F5344CB8AC3E}">
        <p14:creationId xmlns:p14="http://schemas.microsoft.com/office/powerpoint/2010/main" val="11677832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599"/>
            <a:ext cx="8752416" cy="1550989"/>
          </a:xfrm>
        </p:spPr>
        <p:txBody>
          <a:bodyPr>
            <a:noAutofit/>
          </a:bodyPr>
          <a:lstStyle/>
          <a:p>
            <a:pPr algn="ctr"/>
            <a:r>
              <a:rPr lang="en-AU" sz="4800" dirty="0" smtClean="0"/>
              <a:t>Meet the Foundation/One Teachers</a:t>
            </a:r>
            <a:endParaRPr lang="en-AU" sz="4800" dirty="0"/>
          </a:p>
        </p:txBody>
      </p:sp>
      <p:sp>
        <p:nvSpPr>
          <p:cNvPr id="3" name="Content Placeholder 2"/>
          <p:cNvSpPr>
            <a:spLocks noGrp="1"/>
          </p:cNvSpPr>
          <p:nvPr>
            <p:ph idx="1"/>
          </p:nvPr>
        </p:nvSpPr>
        <p:spPr>
          <a:xfrm>
            <a:off x="677334" y="3057526"/>
            <a:ext cx="8596668" cy="3014661"/>
          </a:xfrm>
        </p:spPr>
        <p:txBody>
          <a:bodyPr>
            <a:normAutofit/>
          </a:bodyPr>
          <a:lstStyle/>
          <a:p>
            <a:pPr marL="0" indent="0" algn="ctr">
              <a:buNone/>
            </a:pPr>
            <a:r>
              <a:rPr lang="en-AU" sz="4000" dirty="0" smtClean="0"/>
              <a:t>Miss Jaymie Hare</a:t>
            </a:r>
          </a:p>
          <a:p>
            <a:pPr marL="0" indent="0" algn="ctr">
              <a:buNone/>
            </a:pPr>
            <a:endParaRPr lang="en-AU" sz="4000" dirty="0" smtClean="0"/>
          </a:p>
          <a:p>
            <a:pPr marL="0" indent="0" algn="ctr">
              <a:buNone/>
            </a:pPr>
            <a:r>
              <a:rPr lang="en-AU" sz="4000" dirty="0" smtClean="0"/>
              <a:t>Mrs Stacey Castles</a:t>
            </a:r>
            <a:endParaRPr lang="en-AU" sz="4000" dirty="0"/>
          </a:p>
        </p:txBody>
      </p:sp>
    </p:spTree>
    <p:extLst>
      <p:ext uri="{BB962C8B-B14F-4D97-AF65-F5344CB8AC3E}">
        <p14:creationId xmlns:p14="http://schemas.microsoft.com/office/powerpoint/2010/main" val="30197598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AU" sz="6000" dirty="0" smtClean="0"/>
              <a:t>Communication</a:t>
            </a:r>
            <a:endParaRPr lang="en-AU" sz="6000" dirty="0"/>
          </a:p>
        </p:txBody>
      </p:sp>
      <p:sp>
        <p:nvSpPr>
          <p:cNvPr id="3" name="Content Placeholder 2"/>
          <p:cNvSpPr>
            <a:spLocks noGrp="1"/>
          </p:cNvSpPr>
          <p:nvPr>
            <p:ph idx="1"/>
          </p:nvPr>
        </p:nvSpPr>
        <p:spPr>
          <a:xfrm>
            <a:off x="677334" y="2160588"/>
            <a:ext cx="8596668" cy="4311649"/>
          </a:xfrm>
        </p:spPr>
        <p:txBody>
          <a:bodyPr>
            <a:normAutofit lnSpcReduction="10000"/>
          </a:bodyPr>
          <a:lstStyle/>
          <a:p>
            <a:r>
              <a:rPr lang="en-AU" sz="2800" dirty="0" smtClean="0">
                <a:latin typeface="Calibri" panose="020F0502020204030204" pitchFamily="34" charset="0"/>
                <a:cs typeface="Calibri" panose="020F0502020204030204" pitchFamily="34" charset="0"/>
              </a:rPr>
              <a:t>Compass</a:t>
            </a:r>
          </a:p>
          <a:p>
            <a:pPr marL="0" indent="0">
              <a:buNone/>
            </a:pPr>
            <a:r>
              <a:rPr lang="en-AU" sz="2800" dirty="0" smtClean="0">
                <a:latin typeface="Calibri" panose="020F0502020204030204" pitchFamily="34" charset="0"/>
                <a:cs typeface="Calibri" panose="020F0502020204030204" pitchFamily="34" charset="0"/>
              </a:rPr>
              <a:t>	- attendance, news items, newsletter, reports, email </a:t>
            </a:r>
          </a:p>
          <a:p>
            <a:r>
              <a:rPr lang="en-AU" sz="2800" dirty="0" smtClean="0">
                <a:latin typeface="Calibri" panose="020F0502020204030204" pitchFamily="34" charset="0"/>
                <a:cs typeface="Calibri" panose="020F0502020204030204" pitchFamily="34" charset="0"/>
              </a:rPr>
              <a:t>Newsletter</a:t>
            </a:r>
          </a:p>
          <a:p>
            <a:pPr marL="0" indent="0">
              <a:buNone/>
            </a:pPr>
            <a:r>
              <a:rPr lang="en-AU" sz="2800" dirty="0" smtClean="0">
                <a:latin typeface="Calibri" panose="020F0502020204030204" pitchFamily="34" charset="0"/>
                <a:cs typeface="Calibri" panose="020F0502020204030204" pitchFamily="34" charset="0"/>
              </a:rPr>
              <a:t>	- fortnightly, calendar dates</a:t>
            </a:r>
          </a:p>
          <a:p>
            <a:r>
              <a:rPr lang="en-AU" sz="2800" dirty="0" smtClean="0">
                <a:latin typeface="Calibri" panose="020F0502020204030204" pitchFamily="34" charset="0"/>
                <a:cs typeface="Calibri" panose="020F0502020204030204" pitchFamily="34" charset="0"/>
              </a:rPr>
              <a:t>Assembly</a:t>
            </a:r>
          </a:p>
          <a:p>
            <a:pPr marL="0" indent="0">
              <a:buNone/>
            </a:pPr>
            <a:r>
              <a:rPr lang="en-AU" sz="2800" dirty="0" smtClean="0">
                <a:latin typeface="Calibri" panose="020F0502020204030204" pitchFamily="34" charset="0"/>
                <a:cs typeface="Calibri" panose="020F0502020204030204" pitchFamily="34" charset="0"/>
              </a:rPr>
              <a:t>	- fortnightly, Student of the Week awards, birthdays</a:t>
            </a:r>
          </a:p>
          <a:p>
            <a:r>
              <a:rPr lang="en-AU" sz="2800" dirty="0" smtClean="0">
                <a:latin typeface="Calibri" panose="020F0502020204030204" pitchFamily="34" charset="0"/>
                <a:cs typeface="Calibri" panose="020F0502020204030204" pitchFamily="34" charset="0"/>
              </a:rPr>
              <a:t>Class Dojo app</a:t>
            </a:r>
          </a:p>
          <a:p>
            <a:pPr marL="0" indent="0">
              <a:buNone/>
            </a:pPr>
            <a:r>
              <a:rPr lang="en-AU" sz="2800" dirty="0" smtClean="0">
                <a:latin typeface="Calibri" panose="020F0502020204030204" pitchFamily="34" charset="0"/>
                <a:cs typeface="Calibri" panose="020F0502020204030204" pitchFamily="34" charset="0"/>
              </a:rPr>
              <a:t>	-classroom activities, photos, updates  </a:t>
            </a:r>
          </a:p>
        </p:txBody>
      </p:sp>
      <p:pic>
        <p:nvPicPr>
          <p:cNvPr id="4" name="Picture 3"/>
          <p:cNvPicPr>
            <a:picLocks noChangeAspect="1"/>
          </p:cNvPicPr>
          <p:nvPr/>
        </p:nvPicPr>
        <p:blipFill>
          <a:blip r:embed="rId2"/>
          <a:stretch>
            <a:fillRect/>
          </a:stretch>
        </p:blipFill>
        <p:spPr>
          <a:xfrm>
            <a:off x="6780042" y="1962992"/>
            <a:ext cx="1993897" cy="776385"/>
          </a:xfrm>
          <a:prstGeom prst="rect">
            <a:avLst/>
          </a:prstGeom>
        </p:spPr>
      </p:pic>
      <p:pic>
        <p:nvPicPr>
          <p:cNvPr id="5" name="Picture 4"/>
          <p:cNvPicPr>
            <a:picLocks noChangeAspect="1"/>
          </p:cNvPicPr>
          <p:nvPr/>
        </p:nvPicPr>
        <p:blipFill>
          <a:blip r:embed="rId3"/>
          <a:stretch>
            <a:fillRect/>
          </a:stretch>
        </p:blipFill>
        <p:spPr>
          <a:xfrm>
            <a:off x="6730659" y="5468937"/>
            <a:ext cx="876300" cy="876300"/>
          </a:xfrm>
          <a:prstGeom prst="rect">
            <a:avLst/>
          </a:prstGeom>
        </p:spPr>
      </p:pic>
    </p:spTree>
    <p:extLst>
      <p:ext uri="{BB962C8B-B14F-4D97-AF65-F5344CB8AC3E}">
        <p14:creationId xmlns:p14="http://schemas.microsoft.com/office/powerpoint/2010/main" val="17881070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4497" y="352425"/>
            <a:ext cx="8596668" cy="1320800"/>
          </a:xfrm>
        </p:spPr>
        <p:txBody>
          <a:bodyPr>
            <a:normAutofit/>
          </a:bodyPr>
          <a:lstStyle/>
          <a:p>
            <a:pPr algn="ctr"/>
            <a:r>
              <a:rPr lang="en-AU" sz="7000" dirty="0" smtClean="0"/>
              <a:t>OHSC</a:t>
            </a:r>
            <a:endParaRPr lang="en-AU" sz="7000" dirty="0"/>
          </a:p>
        </p:txBody>
      </p:sp>
      <p:sp>
        <p:nvSpPr>
          <p:cNvPr id="3" name="Content Placeholder 2"/>
          <p:cNvSpPr>
            <a:spLocks noGrp="1"/>
          </p:cNvSpPr>
          <p:nvPr>
            <p:ph idx="1"/>
          </p:nvPr>
        </p:nvSpPr>
        <p:spPr>
          <a:xfrm>
            <a:off x="677333" y="1673225"/>
            <a:ext cx="9409641" cy="4941888"/>
          </a:xfrm>
        </p:spPr>
        <p:txBody>
          <a:bodyPr>
            <a:normAutofit lnSpcReduction="10000"/>
          </a:bodyPr>
          <a:lstStyle/>
          <a:p>
            <a:pPr fontAlgn="base"/>
            <a:r>
              <a:rPr lang="en-AU" sz="2600" dirty="0" smtClean="0">
                <a:latin typeface="Calibri" panose="020F0502020204030204" pitchFamily="34" charset="0"/>
                <a:cs typeface="Calibri" panose="020F0502020204030204" pitchFamily="34" charset="0"/>
              </a:rPr>
              <a:t>Out of Hours School Care is available onsite and operates from 6.30-8.45 </a:t>
            </a:r>
            <a:r>
              <a:rPr lang="en-AU" sz="2600" smtClean="0">
                <a:latin typeface="Calibri" panose="020F0502020204030204" pitchFamily="34" charset="0"/>
                <a:cs typeface="Calibri" panose="020F0502020204030204" pitchFamily="34" charset="0"/>
              </a:rPr>
              <a:t>and </a:t>
            </a:r>
            <a:r>
              <a:rPr lang="en-AU" sz="2600" smtClean="0">
                <a:latin typeface="Calibri" panose="020F0502020204030204" pitchFamily="34" charset="0"/>
                <a:cs typeface="Calibri" panose="020F0502020204030204" pitchFamily="34" charset="0"/>
              </a:rPr>
              <a:t>3:15-6.30pm</a:t>
            </a:r>
            <a:r>
              <a:rPr lang="en-AU" sz="2600" dirty="0" smtClean="0">
                <a:latin typeface="Calibri" panose="020F0502020204030204" pitchFamily="34" charset="0"/>
                <a:cs typeface="Calibri" panose="020F0502020204030204" pitchFamily="34" charset="0"/>
              </a:rPr>
              <a:t>.</a:t>
            </a:r>
          </a:p>
          <a:p>
            <a:pPr marL="0" indent="0" fontAlgn="base">
              <a:buNone/>
            </a:pPr>
            <a:endParaRPr lang="en-AU" sz="2600" dirty="0" smtClean="0">
              <a:latin typeface="Calibri" panose="020F0502020204030204" pitchFamily="34" charset="0"/>
              <a:cs typeface="Calibri" panose="020F0502020204030204" pitchFamily="34" charset="0"/>
            </a:endParaRPr>
          </a:p>
          <a:p>
            <a:pPr fontAlgn="base"/>
            <a:r>
              <a:rPr lang="en-AU" sz="2600" dirty="0" smtClean="0">
                <a:latin typeface="Calibri" panose="020F0502020204030204" pitchFamily="34" charset="0"/>
                <a:cs typeface="Calibri" panose="020F0502020204030204" pitchFamily="34" charset="0"/>
              </a:rPr>
              <a:t>Students will be accompanied to their classroom at the start of the day and picked up from their classroom at the end of the day.</a:t>
            </a:r>
          </a:p>
          <a:p>
            <a:pPr marL="0" indent="0" fontAlgn="base">
              <a:buNone/>
            </a:pPr>
            <a:endParaRPr lang="en-AU" sz="2600" dirty="0" smtClean="0">
              <a:latin typeface="Calibri" panose="020F0502020204030204" pitchFamily="34" charset="0"/>
              <a:cs typeface="Calibri" panose="020F0502020204030204" pitchFamily="34" charset="0"/>
            </a:endParaRPr>
          </a:p>
          <a:p>
            <a:pPr fontAlgn="base"/>
            <a:r>
              <a:rPr lang="en-AU" sz="2600" dirty="0" smtClean="0">
                <a:latin typeface="Calibri" panose="020F0502020204030204" pitchFamily="34" charset="0"/>
                <a:cs typeface="Calibri" panose="020F0502020204030204" pitchFamily="34" charset="0"/>
              </a:rPr>
              <a:t>Visit the Gordon Primary School website for more information or contact </a:t>
            </a:r>
            <a:r>
              <a:rPr lang="en-AU" sz="2600" dirty="0">
                <a:latin typeface="Calibri" panose="020F0502020204030204" pitchFamily="34" charset="0"/>
                <a:cs typeface="Calibri" panose="020F0502020204030204" pitchFamily="34" charset="0"/>
              </a:rPr>
              <a:t>Gordon </a:t>
            </a:r>
            <a:r>
              <a:rPr lang="en-AU" sz="2600" dirty="0" smtClean="0">
                <a:latin typeface="Calibri" panose="020F0502020204030204" pitchFamily="34" charset="0"/>
                <a:cs typeface="Calibri" panose="020F0502020204030204" pitchFamily="34" charset="0"/>
              </a:rPr>
              <a:t>OHSC:</a:t>
            </a:r>
            <a:endParaRPr lang="en-AU" sz="2600" dirty="0">
              <a:latin typeface="Calibri" panose="020F0502020204030204" pitchFamily="34" charset="0"/>
              <a:cs typeface="Calibri" panose="020F0502020204030204" pitchFamily="34" charset="0"/>
            </a:endParaRPr>
          </a:p>
          <a:p>
            <a:pPr marL="0" indent="0" fontAlgn="base">
              <a:buNone/>
            </a:pPr>
            <a:r>
              <a:rPr lang="en-AU" sz="2600" b="1" dirty="0">
                <a:latin typeface="Calibri" panose="020F0502020204030204" pitchFamily="34" charset="0"/>
                <a:cs typeface="Calibri" panose="020F0502020204030204" pitchFamily="34" charset="0"/>
              </a:rPr>
              <a:t>Coordinator</a:t>
            </a:r>
            <a:r>
              <a:rPr lang="en-AU" sz="2600" dirty="0">
                <a:latin typeface="Calibri" panose="020F0502020204030204" pitchFamily="34" charset="0"/>
                <a:cs typeface="Calibri" panose="020F0502020204030204" pitchFamily="34" charset="0"/>
              </a:rPr>
              <a:t> – </a:t>
            </a:r>
            <a:r>
              <a:rPr lang="en-AU" sz="2600" i="1" dirty="0">
                <a:latin typeface="Calibri" panose="020F0502020204030204" pitchFamily="34" charset="0"/>
                <a:cs typeface="Calibri" panose="020F0502020204030204" pitchFamily="34" charset="0"/>
              </a:rPr>
              <a:t>Mrs Kathy Thompson</a:t>
            </a:r>
            <a:r>
              <a:rPr lang="en-AU" sz="2600" dirty="0">
                <a:latin typeface="Calibri" panose="020F0502020204030204" pitchFamily="34" charset="0"/>
                <a:cs typeface="Calibri" panose="020F0502020204030204" pitchFamily="34" charset="0"/>
              </a:rPr>
              <a:t/>
            </a:r>
            <a:br>
              <a:rPr lang="en-AU" sz="2600" dirty="0">
                <a:latin typeface="Calibri" panose="020F0502020204030204" pitchFamily="34" charset="0"/>
                <a:cs typeface="Calibri" panose="020F0502020204030204" pitchFamily="34" charset="0"/>
              </a:rPr>
            </a:br>
            <a:r>
              <a:rPr lang="en-AU" sz="2600" dirty="0">
                <a:latin typeface="Calibri" panose="020F0502020204030204" pitchFamily="34" charset="0"/>
                <a:cs typeface="Calibri" panose="020F0502020204030204" pitchFamily="34" charset="0"/>
              </a:rPr>
              <a:t>e – </a:t>
            </a:r>
            <a:r>
              <a:rPr lang="en-AU" sz="2600" dirty="0">
                <a:latin typeface="Calibri" panose="020F0502020204030204" pitchFamily="34" charset="0"/>
                <a:cs typeface="Calibri" panose="020F0502020204030204" pitchFamily="34" charset="0"/>
                <a:hlinkClick r:id="rId2"/>
              </a:rPr>
              <a:t>thompson.kathy.l@edumail.vic.gov.au</a:t>
            </a:r>
            <a:r>
              <a:rPr lang="en-AU" sz="2600" dirty="0">
                <a:latin typeface="Calibri" panose="020F0502020204030204" pitchFamily="34" charset="0"/>
                <a:cs typeface="Calibri" panose="020F0502020204030204" pitchFamily="34" charset="0"/>
              </a:rPr>
              <a:t> </a:t>
            </a:r>
            <a:br>
              <a:rPr lang="en-AU" sz="2600" dirty="0">
                <a:latin typeface="Calibri" panose="020F0502020204030204" pitchFamily="34" charset="0"/>
                <a:cs typeface="Calibri" panose="020F0502020204030204" pitchFamily="34" charset="0"/>
              </a:rPr>
            </a:br>
            <a:r>
              <a:rPr lang="en-AU" sz="2600" dirty="0">
                <a:latin typeface="Calibri" panose="020F0502020204030204" pitchFamily="34" charset="0"/>
                <a:cs typeface="Calibri" panose="020F0502020204030204" pitchFamily="34" charset="0"/>
              </a:rPr>
              <a:t>p – </a:t>
            </a:r>
            <a:r>
              <a:rPr lang="en-AU" sz="2600" dirty="0">
                <a:latin typeface="Calibri" panose="020F0502020204030204" pitchFamily="34" charset="0"/>
                <a:cs typeface="Calibri" panose="020F0502020204030204" pitchFamily="34" charset="0"/>
                <a:hlinkClick r:id="rId3"/>
              </a:rPr>
              <a:t>0444591631</a:t>
            </a:r>
            <a:endParaRPr lang="en-AU" sz="2600" dirty="0">
              <a:latin typeface="Calibri" panose="020F0502020204030204" pitchFamily="34" charset="0"/>
              <a:cs typeface="Calibri" panose="020F0502020204030204" pitchFamily="34" charset="0"/>
            </a:endParaRPr>
          </a:p>
          <a:p>
            <a:pPr marL="0" indent="0">
              <a:buNone/>
            </a:pPr>
            <a:endParaRPr lang="en-AU" dirty="0"/>
          </a:p>
        </p:txBody>
      </p:sp>
    </p:spTree>
    <p:extLst>
      <p:ext uri="{BB962C8B-B14F-4D97-AF65-F5344CB8AC3E}">
        <p14:creationId xmlns:p14="http://schemas.microsoft.com/office/powerpoint/2010/main" val="30336052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696" y="562473"/>
            <a:ext cx="8596668" cy="1320800"/>
          </a:xfrm>
        </p:spPr>
        <p:txBody>
          <a:bodyPr>
            <a:normAutofit/>
          </a:bodyPr>
          <a:lstStyle/>
          <a:p>
            <a:pPr algn="ctr"/>
            <a:r>
              <a:rPr lang="en-AU" sz="6000" dirty="0" smtClean="0"/>
              <a:t>2020 Orientation Days</a:t>
            </a:r>
            <a:endParaRPr lang="en-AU" sz="6000" dirty="0"/>
          </a:p>
        </p:txBody>
      </p:sp>
      <p:sp>
        <p:nvSpPr>
          <p:cNvPr id="3" name="Content Placeholder 2"/>
          <p:cNvSpPr>
            <a:spLocks noGrp="1"/>
          </p:cNvSpPr>
          <p:nvPr>
            <p:ph idx="1"/>
          </p:nvPr>
        </p:nvSpPr>
        <p:spPr>
          <a:xfrm>
            <a:off x="677334" y="2160589"/>
            <a:ext cx="9381066" cy="4440236"/>
          </a:xfrm>
        </p:spPr>
        <p:txBody>
          <a:bodyPr>
            <a:normAutofit/>
          </a:bodyPr>
          <a:lstStyle/>
          <a:p>
            <a:r>
              <a:rPr lang="en-AU" sz="3200" dirty="0" smtClean="0">
                <a:latin typeface="Calibri" panose="020F0502020204030204" pitchFamily="34" charset="0"/>
                <a:cs typeface="Calibri" panose="020F0502020204030204" pitchFamily="34" charset="0"/>
              </a:rPr>
              <a:t>Session 1 – 11</a:t>
            </a:r>
            <a:r>
              <a:rPr lang="en-AU" sz="3200" baseline="30000" dirty="0" smtClean="0">
                <a:latin typeface="Calibri" panose="020F0502020204030204" pitchFamily="34" charset="0"/>
                <a:cs typeface="Calibri" panose="020F0502020204030204" pitchFamily="34" charset="0"/>
              </a:rPr>
              <a:t>th</a:t>
            </a:r>
            <a:r>
              <a:rPr lang="en-AU" sz="3200" dirty="0" smtClean="0">
                <a:latin typeface="Calibri" panose="020F0502020204030204" pitchFamily="34" charset="0"/>
                <a:cs typeface="Calibri" panose="020F0502020204030204" pitchFamily="34" charset="0"/>
              </a:rPr>
              <a:t> November (Wed) </a:t>
            </a:r>
            <a:r>
              <a:rPr lang="en-AU" sz="3200" dirty="0" smtClean="0">
                <a:latin typeface="Calibri" panose="020F0502020204030204" pitchFamily="34" charset="0"/>
                <a:cs typeface="Calibri" panose="020F0502020204030204" pitchFamily="34" charset="0"/>
              </a:rPr>
              <a:t>9:00-10:40</a:t>
            </a:r>
            <a:endParaRPr lang="en-AU" sz="3200" dirty="0" smtClean="0">
              <a:latin typeface="Calibri" panose="020F0502020204030204" pitchFamily="34" charset="0"/>
              <a:cs typeface="Calibri" panose="020F0502020204030204" pitchFamily="34" charset="0"/>
            </a:endParaRPr>
          </a:p>
          <a:p>
            <a:r>
              <a:rPr lang="en-AU" sz="3200" dirty="0" smtClean="0">
                <a:latin typeface="Calibri" panose="020F0502020204030204" pitchFamily="34" charset="0"/>
                <a:cs typeface="Calibri" panose="020F0502020204030204" pitchFamily="34" charset="0"/>
              </a:rPr>
              <a:t>Session 2 - 25</a:t>
            </a:r>
            <a:r>
              <a:rPr lang="en-AU" sz="3200" baseline="30000" dirty="0" smtClean="0">
                <a:latin typeface="Calibri" panose="020F0502020204030204" pitchFamily="34" charset="0"/>
                <a:cs typeface="Calibri" panose="020F0502020204030204" pitchFamily="34" charset="0"/>
              </a:rPr>
              <a:t>th</a:t>
            </a:r>
            <a:r>
              <a:rPr lang="en-AU" sz="3200" dirty="0" smtClean="0">
                <a:latin typeface="Calibri" panose="020F0502020204030204" pitchFamily="34" charset="0"/>
                <a:cs typeface="Calibri" panose="020F0502020204030204" pitchFamily="34" charset="0"/>
              </a:rPr>
              <a:t> </a:t>
            </a:r>
            <a:r>
              <a:rPr lang="en-AU" sz="3200" dirty="0">
                <a:latin typeface="Calibri" panose="020F0502020204030204" pitchFamily="34" charset="0"/>
                <a:cs typeface="Calibri" panose="020F0502020204030204" pitchFamily="34" charset="0"/>
              </a:rPr>
              <a:t>November (Wed) </a:t>
            </a:r>
            <a:r>
              <a:rPr lang="en-AU" sz="3200" dirty="0" smtClean="0">
                <a:latin typeface="Calibri" panose="020F0502020204030204" pitchFamily="34" charset="0"/>
                <a:cs typeface="Calibri" panose="020F0502020204030204" pitchFamily="34" charset="0"/>
              </a:rPr>
              <a:t>9:00-10:40</a:t>
            </a:r>
            <a:endParaRPr lang="en-AU" sz="3200" dirty="0" smtClean="0">
              <a:latin typeface="Calibri" panose="020F0502020204030204" pitchFamily="34" charset="0"/>
              <a:cs typeface="Calibri" panose="020F0502020204030204" pitchFamily="34" charset="0"/>
            </a:endParaRPr>
          </a:p>
          <a:p>
            <a:r>
              <a:rPr lang="en-AU" sz="3200" dirty="0">
                <a:latin typeface="Calibri" panose="020F0502020204030204" pitchFamily="34" charset="0"/>
                <a:cs typeface="Calibri" panose="020F0502020204030204" pitchFamily="34" charset="0"/>
              </a:rPr>
              <a:t>Session </a:t>
            </a:r>
            <a:r>
              <a:rPr lang="en-AU" sz="3200" dirty="0" smtClean="0">
                <a:latin typeface="Calibri" panose="020F0502020204030204" pitchFamily="34" charset="0"/>
                <a:cs typeface="Calibri" panose="020F0502020204030204" pitchFamily="34" charset="0"/>
              </a:rPr>
              <a:t>3 </a:t>
            </a:r>
            <a:r>
              <a:rPr lang="en-AU" sz="3200" dirty="0">
                <a:latin typeface="Calibri" panose="020F0502020204030204" pitchFamily="34" charset="0"/>
                <a:cs typeface="Calibri" panose="020F0502020204030204" pitchFamily="34" charset="0"/>
              </a:rPr>
              <a:t>– 8</a:t>
            </a:r>
            <a:r>
              <a:rPr lang="en-AU" sz="3200" baseline="30000" dirty="0" smtClean="0">
                <a:latin typeface="Calibri" panose="020F0502020204030204" pitchFamily="34" charset="0"/>
                <a:cs typeface="Calibri" panose="020F0502020204030204" pitchFamily="34" charset="0"/>
              </a:rPr>
              <a:t>th</a:t>
            </a:r>
            <a:r>
              <a:rPr lang="en-AU" sz="3200" dirty="0" smtClean="0">
                <a:latin typeface="Calibri" panose="020F0502020204030204" pitchFamily="34" charset="0"/>
                <a:cs typeface="Calibri" panose="020F0502020204030204" pitchFamily="34" charset="0"/>
              </a:rPr>
              <a:t> December (Tues) </a:t>
            </a:r>
            <a:r>
              <a:rPr lang="en-AU" sz="3200" dirty="0" smtClean="0">
                <a:latin typeface="Calibri" panose="020F0502020204030204" pitchFamily="34" charset="0"/>
                <a:cs typeface="Calibri" panose="020F0502020204030204" pitchFamily="34" charset="0"/>
              </a:rPr>
              <a:t>9:00-10:40 </a:t>
            </a:r>
            <a:r>
              <a:rPr lang="en-AU" sz="3200" dirty="0" smtClean="0">
                <a:latin typeface="Calibri" panose="020F0502020204030204" pitchFamily="34" charset="0"/>
                <a:cs typeface="Calibri" panose="020F0502020204030204" pitchFamily="34" charset="0"/>
              </a:rPr>
              <a:t>TBC</a:t>
            </a:r>
          </a:p>
          <a:p>
            <a:pPr marL="0" indent="0">
              <a:buNone/>
            </a:pPr>
            <a:endParaRPr lang="en-AU" sz="3200" dirty="0">
              <a:latin typeface="Calibri" panose="020F0502020204030204" pitchFamily="34" charset="0"/>
              <a:cs typeface="Calibri" panose="020F0502020204030204" pitchFamily="34" charset="0"/>
            </a:endParaRPr>
          </a:p>
          <a:p>
            <a:pPr marL="0" indent="0">
              <a:buNone/>
            </a:pPr>
            <a:r>
              <a:rPr lang="en-AU" sz="2600" dirty="0" smtClean="0">
                <a:latin typeface="Calibri" panose="020F0502020204030204" pitchFamily="34" charset="0"/>
                <a:cs typeface="Calibri" panose="020F0502020204030204" pitchFamily="34" charset="0"/>
              </a:rPr>
              <a:t>*Due to current regulations, student drop off and collection will need to take place at the front gate. Teachers will be eagerly waiting to greet our new students.</a:t>
            </a:r>
            <a:endParaRPr lang="en-AU" sz="2600" dirty="0">
              <a:latin typeface="Calibri" panose="020F0502020204030204" pitchFamily="34" charset="0"/>
              <a:cs typeface="Calibri" panose="020F0502020204030204" pitchFamily="34" charset="0"/>
            </a:endParaRPr>
          </a:p>
          <a:p>
            <a:endParaRPr lang="en-AU" sz="2800" dirty="0"/>
          </a:p>
          <a:p>
            <a:endParaRPr lang="en-AU" sz="2800" dirty="0"/>
          </a:p>
        </p:txBody>
      </p:sp>
      <p:pic>
        <p:nvPicPr>
          <p:cNvPr id="4" name="Picture 3"/>
          <p:cNvPicPr>
            <a:picLocks noChangeAspect="1"/>
          </p:cNvPicPr>
          <p:nvPr/>
        </p:nvPicPr>
        <p:blipFill rotWithShape="1">
          <a:blip r:embed="rId2"/>
          <a:srcRect r="9094"/>
          <a:stretch/>
        </p:blipFill>
        <p:spPr>
          <a:xfrm>
            <a:off x="8416855" y="562473"/>
            <a:ext cx="1012895" cy="1109266"/>
          </a:xfrm>
          <a:prstGeom prst="rect">
            <a:avLst/>
          </a:prstGeom>
        </p:spPr>
      </p:pic>
    </p:spTree>
    <p:extLst>
      <p:ext uri="{BB962C8B-B14F-4D97-AF65-F5344CB8AC3E}">
        <p14:creationId xmlns:p14="http://schemas.microsoft.com/office/powerpoint/2010/main" val="649256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AU" sz="4800" dirty="0" smtClean="0"/>
              <a:t>Foundation First Days of School</a:t>
            </a:r>
            <a:endParaRPr lang="en-AU" sz="4800" dirty="0"/>
          </a:p>
        </p:txBody>
      </p:sp>
      <p:sp>
        <p:nvSpPr>
          <p:cNvPr id="3" name="Content Placeholder 2"/>
          <p:cNvSpPr>
            <a:spLocks noGrp="1"/>
          </p:cNvSpPr>
          <p:nvPr>
            <p:ph idx="1"/>
          </p:nvPr>
        </p:nvSpPr>
        <p:spPr>
          <a:xfrm>
            <a:off x="677334" y="2371725"/>
            <a:ext cx="9052454" cy="4071938"/>
          </a:xfrm>
        </p:spPr>
        <p:txBody>
          <a:bodyPr>
            <a:normAutofit/>
          </a:bodyPr>
          <a:lstStyle/>
          <a:p>
            <a:r>
              <a:rPr lang="en-AU" sz="2400" b="1" dirty="0" smtClean="0">
                <a:latin typeface="Calibri" panose="020F0502020204030204" pitchFamily="34" charset="0"/>
                <a:cs typeface="Calibri" panose="020F0502020204030204" pitchFamily="34" charset="0"/>
              </a:rPr>
              <a:t>Monday 1</a:t>
            </a:r>
            <a:r>
              <a:rPr lang="en-AU" sz="2400" b="1" baseline="30000" dirty="0" smtClean="0">
                <a:latin typeface="Calibri" panose="020F0502020204030204" pitchFamily="34" charset="0"/>
                <a:cs typeface="Calibri" panose="020F0502020204030204" pitchFamily="34" charset="0"/>
              </a:rPr>
              <a:t>st</a:t>
            </a:r>
            <a:r>
              <a:rPr lang="en-AU" sz="2400" b="1" dirty="0" smtClean="0">
                <a:latin typeface="Calibri" panose="020F0502020204030204" pitchFamily="34" charset="0"/>
                <a:cs typeface="Calibri" panose="020F0502020204030204" pitchFamily="34" charset="0"/>
              </a:rPr>
              <a:t> of February </a:t>
            </a:r>
            <a:r>
              <a:rPr lang="en-AU" sz="2400" dirty="0" smtClean="0">
                <a:latin typeface="Calibri" panose="020F0502020204030204" pitchFamily="34" charset="0"/>
                <a:cs typeface="Calibri" panose="020F0502020204030204" pitchFamily="34" charset="0"/>
              </a:rPr>
              <a:t>- Foundation first day (9-3:15)</a:t>
            </a:r>
          </a:p>
          <a:p>
            <a:r>
              <a:rPr lang="en-AU" sz="2400" b="1" dirty="0" smtClean="0">
                <a:latin typeface="Calibri" panose="020F0502020204030204" pitchFamily="34" charset="0"/>
                <a:cs typeface="Calibri" panose="020F0502020204030204" pitchFamily="34" charset="0"/>
              </a:rPr>
              <a:t>First four weeks </a:t>
            </a:r>
            <a:r>
              <a:rPr lang="en-AU" sz="2400" dirty="0" smtClean="0">
                <a:latin typeface="Calibri" panose="020F0502020204030204" pitchFamily="34" charset="0"/>
                <a:cs typeface="Calibri" panose="020F0502020204030204" pitchFamily="34" charset="0"/>
              </a:rPr>
              <a:t>– Foundation students attend 4 days (Monday, Tuesday, Thursday, Friday). </a:t>
            </a:r>
          </a:p>
          <a:p>
            <a:r>
              <a:rPr lang="en-AU" sz="2400" b="1" dirty="0" smtClean="0">
                <a:latin typeface="Calibri" panose="020F0502020204030204" pitchFamily="34" charset="0"/>
                <a:cs typeface="Calibri" panose="020F0502020204030204" pitchFamily="34" charset="0"/>
              </a:rPr>
              <a:t>February </a:t>
            </a:r>
            <a:r>
              <a:rPr lang="en-AU" sz="2400" dirty="0" smtClean="0">
                <a:latin typeface="Calibri" panose="020F0502020204030204" pitchFamily="34" charset="0"/>
                <a:cs typeface="Calibri" panose="020F0502020204030204" pitchFamily="34" charset="0"/>
              </a:rPr>
              <a:t>- Wednesdays will be utilised as a ‘rest’ day for students and will allow for assessment interviews to take place (as required by Department of Education).</a:t>
            </a:r>
          </a:p>
          <a:p>
            <a:r>
              <a:rPr lang="en-AU" sz="2400" dirty="0" smtClean="0">
                <a:latin typeface="Calibri" panose="020F0502020204030204" pitchFamily="34" charset="0"/>
                <a:cs typeface="Calibri" panose="020F0502020204030204" pitchFamily="34" charset="0"/>
              </a:rPr>
              <a:t> </a:t>
            </a:r>
            <a:r>
              <a:rPr lang="en-AU" sz="2400" b="1" dirty="0" smtClean="0">
                <a:latin typeface="Calibri" panose="020F0502020204030204" pitchFamily="34" charset="0"/>
                <a:cs typeface="Calibri" panose="020F0502020204030204" pitchFamily="34" charset="0"/>
              </a:rPr>
              <a:t>Monday 1</a:t>
            </a:r>
            <a:r>
              <a:rPr lang="en-AU" sz="2400" b="1" baseline="30000" dirty="0" smtClean="0">
                <a:latin typeface="Calibri" panose="020F0502020204030204" pitchFamily="34" charset="0"/>
                <a:cs typeface="Calibri" panose="020F0502020204030204" pitchFamily="34" charset="0"/>
              </a:rPr>
              <a:t>st</a:t>
            </a:r>
            <a:r>
              <a:rPr lang="en-AU" sz="2400" b="1" dirty="0" smtClean="0">
                <a:latin typeface="Calibri" panose="020F0502020204030204" pitchFamily="34" charset="0"/>
                <a:cs typeface="Calibri" panose="020F0502020204030204" pitchFamily="34" charset="0"/>
              </a:rPr>
              <a:t> of March </a:t>
            </a:r>
            <a:r>
              <a:rPr lang="en-AU" sz="2400" dirty="0" smtClean="0">
                <a:latin typeface="Calibri" panose="020F0502020204030204" pitchFamily="34" charset="0"/>
                <a:cs typeface="Calibri" panose="020F0502020204030204" pitchFamily="34" charset="0"/>
              </a:rPr>
              <a:t>– Foundation students’ first full week.</a:t>
            </a:r>
          </a:p>
          <a:p>
            <a:pPr marL="0" indent="0">
              <a:buNone/>
            </a:pPr>
            <a:endParaRPr lang="en-AU" sz="2400" dirty="0">
              <a:latin typeface="Calibri" panose="020F0502020204030204" pitchFamily="34" charset="0"/>
              <a:cs typeface="Calibri" panose="020F0502020204030204" pitchFamily="34" charset="0"/>
            </a:endParaRPr>
          </a:p>
          <a:p>
            <a:pPr marL="0" indent="0">
              <a:buNone/>
            </a:pPr>
            <a:r>
              <a:rPr lang="en-AU" sz="2400" dirty="0" smtClean="0">
                <a:latin typeface="Calibri" panose="020F0502020204030204" pitchFamily="34" charset="0"/>
                <a:cs typeface="Calibri" panose="020F0502020204030204" pitchFamily="34" charset="0"/>
              </a:rPr>
              <a:t>*Teachers to begin 27</a:t>
            </a:r>
            <a:r>
              <a:rPr lang="en-AU" sz="2400" baseline="30000" dirty="0" smtClean="0">
                <a:latin typeface="Calibri" panose="020F0502020204030204" pitchFamily="34" charset="0"/>
                <a:cs typeface="Calibri" panose="020F0502020204030204" pitchFamily="34" charset="0"/>
              </a:rPr>
              <a:t>th</a:t>
            </a:r>
            <a:r>
              <a:rPr lang="en-AU" sz="2400" dirty="0" smtClean="0">
                <a:latin typeface="Calibri" panose="020F0502020204030204" pitchFamily="34" charset="0"/>
                <a:cs typeface="Calibri" panose="020F0502020204030204" pitchFamily="34" charset="0"/>
              </a:rPr>
              <a:t> of January and Grade 1-6 on 28</a:t>
            </a:r>
            <a:r>
              <a:rPr lang="en-AU" sz="2400" baseline="30000" dirty="0" smtClean="0">
                <a:latin typeface="Calibri" panose="020F0502020204030204" pitchFamily="34" charset="0"/>
                <a:cs typeface="Calibri" panose="020F0502020204030204" pitchFamily="34" charset="0"/>
              </a:rPr>
              <a:t>th</a:t>
            </a:r>
            <a:r>
              <a:rPr lang="en-AU" sz="2400" dirty="0" smtClean="0">
                <a:latin typeface="Calibri" panose="020F0502020204030204" pitchFamily="34" charset="0"/>
                <a:cs typeface="Calibri" panose="020F0502020204030204" pitchFamily="34" charset="0"/>
              </a:rPr>
              <a:t> of January</a:t>
            </a:r>
            <a:endParaRPr lang="en-AU"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82036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AU" sz="5000" dirty="0" smtClean="0">
                <a:latin typeface="Calibri" panose="020F0502020204030204" pitchFamily="34" charset="0"/>
                <a:cs typeface="Calibri" panose="020F0502020204030204" pitchFamily="34" charset="0"/>
              </a:rPr>
              <a:t>The first few weeks of school</a:t>
            </a:r>
            <a:endParaRPr lang="en-AU" sz="5000"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677334" y="2160589"/>
            <a:ext cx="8596668" cy="2539999"/>
          </a:xfrm>
        </p:spPr>
        <p:txBody>
          <a:bodyPr/>
          <a:lstStyle/>
          <a:p>
            <a:r>
              <a:rPr lang="en-AU" sz="2800" dirty="0" smtClean="0">
                <a:latin typeface="Calibri" panose="020F0502020204030204" pitchFamily="34" charset="0"/>
                <a:cs typeface="Calibri" panose="020F0502020204030204" pitchFamily="34" charset="0"/>
              </a:rPr>
              <a:t>Building connections with teachers and peers</a:t>
            </a:r>
          </a:p>
          <a:p>
            <a:r>
              <a:rPr lang="en-AU" sz="2800" dirty="0" smtClean="0">
                <a:latin typeface="Calibri" panose="020F0502020204030204" pitchFamily="34" charset="0"/>
                <a:cs typeface="Calibri" panose="020F0502020204030204" pitchFamily="34" charset="0"/>
              </a:rPr>
              <a:t>Becoming familiar with school routines</a:t>
            </a:r>
          </a:p>
          <a:p>
            <a:r>
              <a:rPr lang="en-AU" sz="2800" dirty="0">
                <a:latin typeface="Calibri" panose="020F0502020204030204" pitchFamily="34" charset="0"/>
                <a:cs typeface="Calibri" panose="020F0502020204030204" pitchFamily="34" charset="0"/>
              </a:rPr>
              <a:t>Setting class values and </a:t>
            </a:r>
            <a:r>
              <a:rPr lang="en-AU" sz="2800" dirty="0" smtClean="0">
                <a:latin typeface="Calibri" panose="020F0502020204030204" pitchFamily="34" charset="0"/>
                <a:cs typeface="Calibri" panose="020F0502020204030204" pitchFamily="34" charset="0"/>
              </a:rPr>
              <a:t>norms</a:t>
            </a:r>
          </a:p>
          <a:p>
            <a:r>
              <a:rPr lang="en-AU" sz="2800" dirty="0" smtClean="0">
                <a:latin typeface="Calibri" panose="020F0502020204030204" pitchFamily="34" charset="0"/>
                <a:cs typeface="Calibri" panose="020F0502020204030204" pitchFamily="34" charset="0"/>
              </a:rPr>
              <a:t>Developing independence and stamina</a:t>
            </a:r>
          </a:p>
        </p:txBody>
      </p:sp>
    </p:spTree>
    <p:extLst>
      <p:ext uri="{BB962C8B-B14F-4D97-AF65-F5344CB8AC3E}">
        <p14:creationId xmlns:p14="http://schemas.microsoft.com/office/powerpoint/2010/main" val="25861410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38150"/>
            <a:ext cx="8596668" cy="1320800"/>
          </a:xfrm>
        </p:spPr>
        <p:txBody>
          <a:bodyPr>
            <a:normAutofit/>
          </a:bodyPr>
          <a:lstStyle/>
          <a:p>
            <a:pPr algn="ctr"/>
            <a:r>
              <a:rPr lang="en-AU" sz="5000" dirty="0" smtClean="0">
                <a:latin typeface="Calibri" panose="020F0502020204030204" pitchFamily="34" charset="0"/>
                <a:cs typeface="Calibri" panose="020F0502020204030204" pitchFamily="34" charset="0"/>
              </a:rPr>
              <a:t>A typical day in Foundation</a:t>
            </a:r>
            <a:endParaRPr lang="en-AU" sz="5000"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677334" y="1614488"/>
            <a:ext cx="8596668" cy="5086350"/>
          </a:xfrm>
        </p:spPr>
        <p:txBody>
          <a:bodyPr>
            <a:normAutofit fontScale="92500" lnSpcReduction="20000"/>
          </a:bodyPr>
          <a:lstStyle/>
          <a:p>
            <a:pPr marL="0" indent="0">
              <a:buNone/>
            </a:pPr>
            <a:r>
              <a:rPr lang="en-AU" sz="2400" dirty="0" smtClean="0">
                <a:latin typeface="Calibri" panose="020F0502020204030204" pitchFamily="34" charset="0"/>
                <a:cs typeface="Calibri" panose="020F0502020204030204" pitchFamily="34" charset="0"/>
              </a:rPr>
              <a:t>8:50 		Outside supervision begins </a:t>
            </a:r>
          </a:p>
          <a:p>
            <a:pPr marL="0" indent="0">
              <a:buNone/>
            </a:pPr>
            <a:r>
              <a:rPr lang="en-AU" sz="2400" dirty="0" smtClean="0">
                <a:latin typeface="Calibri" panose="020F0502020204030204" pitchFamily="34" charset="0"/>
                <a:cs typeface="Calibri" panose="020F0502020204030204" pitchFamily="34" charset="0"/>
              </a:rPr>
              <a:t>9.00 		Class begins, Reading Response Activities</a:t>
            </a:r>
          </a:p>
          <a:p>
            <a:pPr marL="0" indent="0">
              <a:buNone/>
            </a:pPr>
            <a:r>
              <a:rPr lang="en-AU" sz="2400" b="1" dirty="0" smtClean="0">
                <a:latin typeface="Calibri" panose="020F0502020204030204" pitchFamily="34" charset="0"/>
                <a:cs typeface="Calibri" panose="020F0502020204030204" pitchFamily="34" charset="0"/>
              </a:rPr>
              <a:t>9:45  		Fruit Break (Please provide chopped fresh fruit or veggies)</a:t>
            </a:r>
          </a:p>
          <a:p>
            <a:pPr marL="0" indent="0">
              <a:buNone/>
            </a:pPr>
            <a:r>
              <a:rPr lang="en-AU" sz="2400" dirty="0" smtClean="0">
                <a:latin typeface="Calibri" panose="020F0502020204030204" pitchFamily="34" charset="0"/>
                <a:cs typeface="Calibri" panose="020F0502020204030204" pitchFamily="34" charset="0"/>
              </a:rPr>
              <a:t>9:55  		Writing Activities</a:t>
            </a:r>
          </a:p>
          <a:p>
            <a:pPr marL="0" indent="0">
              <a:buNone/>
            </a:pPr>
            <a:r>
              <a:rPr lang="en-AU" sz="2400" b="1" dirty="0" smtClean="0">
                <a:latin typeface="Calibri" panose="020F0502020204030204" pitchFamily="34" charset="0"/>
                <a:cs typeface="Calibri" panose="020F0502020204030204" pitchFamily="34" charset="0"/>
              </a:rPr>
              <a:t>10:30 		Snack (10min) and Recess (30min)</a:t>
            </a:r>
          </a:p>
          <a:p>
            <a:pPr marL="0" indent="0">
              <a:buNone/>
            </a:pPr>
            <a:r>
              <a:rPr lang="en-AU" sz="2400" dirty="0" smtClean="0">
                <a:latin typeface="Calibri" panose="020F0502020204030204" pitchFamily="34" charset="0"/>
                <a:cs typeface="Calibri" panose="020F0502020204030204" pitchFamily="34" charset="0"/>
              </a:rPr>
              <a:t>11:10 		Get Reading Right Program</a:t>
            </a:r>
          </a:p>
          <a:p>
            <a:pPr marL="0" indent="0">
              <a:buNone/>
            </a:pPr>
            <a:r>
              <a:rPr lang="en-AU" sz="2400" dirty="0" smtClean="0">
                <a:latin typeface="Calibri" panose="020F0502020204030204" pitchFamily="34" charset="0"/>
                <a:cs typeface="Calibri" panose="020F0502020204030204" pitchFamily="34" charset="0"/>
              </a:rPr>
              <a:t>11:40 		Mathematics</a:t>
            </a:r>
          </a:p>
          <a:p>
            <a:pPr marL="0" indent="0">
              <a:buNone/>
            </a:pPr>
            <a:r>
              <a:rPr lang="en-AU" sz="2400" b="1" dirty="0" smtClean="0">
                <a:latin typeface="Calibri" panose="020F0502020204030204" pitchFamily="34" charset="0"/>
                <a:cs typeface="Calibri" panose="020F0502020204030204" pitchFamily="34" charset="0"/>
              </a:rPr>
              <a:t>12:50 		Lunch (15min) and Recess (30min) *Pie warmer and Lunch 				orders delivered</a:t>
            </a:r>
          </a:p>
          <a:p>
            <a:pPr marL="0" indent="0">
              <a:buNone/>
            </a:pPr>
            <a:r>
              <a:rPr lang="en-AU" sz="2400" dirty="0" smtClean="0">
                <a:latin typeface="Calibri" panose="020F0502020204030204" pitchFamily="34" charset="0"/>
                <a:cs typeface="Calibri" panose="020F0502020204030204" pitchFamily="34" charset="0"/>
              </a:rPr>
              <a:t>1:35 		Inquiry/Music/Respectful Relationships</a:t>
            </a:r>
          </a:p>
          <a:p>
            <a:pPr marL="0" indent="0">
              <a:buNone/>
            </a:pPr>
            <a:endParaRPr lang="en-AU" sz="2400" dirty="0">
              <a:latin typeface="Calibri" panose="020F0502020204030204" pitchFamily="34" charset="0"/>
              <a:cs typeface="Calibri" panose="020F0502020204030204" pitchFamily="34" charset="0"/>
            </a:endParaRPr>
          </a:p>
          <a:p>
            <a:pPr marL="0" indent="0">
              <a:buNone/>
            </a:pPr>
            <a:r>
              <a:rPr lang="en-AU" sz="2400" dirty="0" smtClean="0">
                <a:latin typeface="Calibri" panose="020F0502020204030204" pitchFamily="34" charset="0"/>
                <a:cs typeface="Calibri" panose="020F0502020204030204" pitchFamily="34" charset="0"/>
              </a:rPr>
              <a:t>Specialist Lessons – 3 x 50min blocks (STEAM and Sport)</a:t>
            </a:r>
          </a:p>
          <a:p>
            <a:pPr marL="0" indent="0">
              <a:buNone/>
            </a:pPr>
            <a:r>
              <a:rPr lang="en-AU" sz="2400" dirty="0" smtClean="0">
                <a:latin typeface="Calibri" panose="020F0502020204030204" pitchFamily="34" charset="0"/>
                <a:cs typeface="Calibri" panose="020F0502020204030204" pitchFamily="34" charset="0"/>
              </a:rPr>
              <a:t>Library – 20mins each week </a:t>
            </a:r>
          </a:p>
          <a:p>
            <a:pPr marL="0" indent="0">
              <a:buNone/>
            </a:pPr>
            <a:endParaRPr lang="en-AU" dirty="0" smtClean="0">
              <a:latin typeface="Calibri" panose="020F0502020204030204" pitchFamily="34" charset="0"/>
              <a:cs typeface="Calibri" panose="020F0502020204030204" pitchFamily="34" charset="0"/>
            </a:endParaRPr>
          </a:p>
          <a:p>
            <a:pPr marL="0" indent="0">
              <a:buNone/>
            </a:pPr>
            <a:endParaRPr lang="en-AU" dirty="0">
              <a:latin typeface="Calibri" panose="020F0502020204030204" pitchFamily="34" charset="0"/>
              <a:cs typeface="Calibri" panose="020F0502020204030204" pitchFamily="34" charset="0"/>
            </a:endParaRPr>
          </a:p>
        </p:txBody>
      </p:sp>
      <p:pic>
        <p:nvPicPr>
          <p:cNvPr id="4" name="Picture 3"/>
          <p:cNvPicPr>
            <a:picLocks noChangeAspect="1"/>
          </p:cNvPicPr>
          <p:nvPr/>
        </p:nvPicPr>
        <p:blipFill rotWithShape="1">
          <a:blip r:embed="rId2"/>
          <a:srcRect l="58602" t="43750" r="12518" b="17383"/>
          <a:stretch/>
        </p:blipFill>
        <p:spPr>
          <a:xfrm>
            <a:off x="7384772" y="5086350"/>
            <a:ext cx="2133720" cy="1614488"/>
          </a:xfrm>
          <a:prstGeom prst="rect">
            <a:avLst/>
          </a:prstGeom>
        </p:spPr>
      </p:pic>
    </p:spTree>
    <p:extLst>
      <p:ext uri="{BB962C8B-B14F-4D97-AF65-F5344CB8AC3E}">
        <p14:creationId xmlns:p14="http://schemas.microsoft.com/office/powerpoint/2010/main" val="24953660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6924" y="249059"/>
            <a:ext cx="8596668" cy="1320800"/>
          </a:xfrm>
        </p:spPr>
        <p:txBody>
          <a:bodyPr>
            <a:normAutofit/>
          </a:bodyPr>
          <a:lstStyle/>
          <a:p>
            <a:pPr algn="ctr"/>
            <a:r>
              <a:rPr lang="en-AU" sz="5000" dirty="0" smtClean="0">
                <a:latin typeface="Calibri" panose="020F0502020204030204" pitchFamily="34" charset="0"/>
                <a:cs typeface="Calibri" panose="020F0502020204030204" pitchFamily="34" charset="0"/>
              </a:rPr>
              <a:t>English – Synthetic Phonics</a:t>
            </a:r>
            <a:endParaRPr lang="en-AU" sz="5000"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471488" y="1157288"/>
            <a:ext cx="10101262" cy="5472111"/>
          </a:xfrm>
        </p:spPr>
        <p:txBody>
          <a:bodyPr>
            <a:normAutofit fontScale="85000" lnSpcReduction="20000"/>
          </a:bodyPr>
          <a:lstStyle/>
          <a:p>
            <a:pPr marL="0" indent="0">
              <a:buNone/>
            </a:pPr>
            <a:r>
              <a:rPr lang="en-AU" sz="2600" b="1" dirty="0" smtClean="0">
                <a:latin typeface="Calibri" panose="020F0502020204030204" pitchFamily="34" charset="0"/>
                <a:cs typeface="Calibri" panose="020F0502020204030204" pitchFamily="34" charset="0"/>
              </a:rPr>
              <a:t>What is it?</a:t>
            </a:r>
            <a:r>
              <a:rPr lang="en-AU" sz="2600" b="1" dirty="0">
                <a:latin typeface="Calibri" panose="020F0502020204030204" pitchFamily="34" charset="0"/>
                <a:cs typeface="Calibri" panose="020F0502020204030204" pitchFamily="34" charset="0"/>
              </a:rPr>
              <a:t> </a:t>
            </a:r>
            <a:endParaRPr lang="en-AU" sz="2600" b="1" dirty="0" smtClean="0">
              <a:latin typeface="Calibri" panose="020F0502020204030204" pitchFamily="34" charset="0"/>
              <a:cs typeface="Calibri" panose="020F0502020204030204" pitchFamily="34" charset="0"/>
            </a:endParaRPr>
          </a:p>
          <a:p>
            <a:pPr marL="0" indent="0">
              <a:buNone/>
            </a:pPr>
            <a:r>
              <a:rPr lang="en-AU" sz="2600" dirty="0">
                <a:latin typeface="Calibri" panose="020F0502020204030204" pitchFamily="34" charset="0"/>
                <a:cs typeface="Calibri" panose="020F0502020204030204" pitchFamily="34" charset="0"/>
              </a:rPr>
              <a:t>Phonics instruction is a sound to symbol (or phoneme to grapheme) approach. </a:t>
            </a:r>
          </a:p>
          <a:p>
            <a:pPr marL="0" indent="0">
              <a:buNone/>
            </a:pPr>
            <a:r>
              <a:rPr lang="en-AU" sz="2600" dirty="0" smtClean="0">
                <a:latin typeface="Calibri" panose="020F0502020204030204" pitchFamily="34" charset="0"/>
                <a:cs typeface="Calibri" panose="020F0502020204030204" pitchFamily="34" charset="0"/>
              </a:rPr>
              <a:t>Synthetic Phonics is an explicit </a:t>
            </a:r>
            <a:r>
              <a:rPr lang="en-AU" sz="2600" dirty="0">
                <a:latin typeface="Calibri" panose="020F0502020204030204" pitchFamily="34" charset="0"/>
                <a:cs typeface="Calibri" panose="020F0502020204030204" pitchFamily="34" charset="0"/>
              </a:rPr>
              <a:t>and </a:t>
            </a:r>
            <a:r>
              <a:rPr lang="en-AU" sz="2600" dirty="0" smtClean="0">
                <a:latin typeface="Calibri" panose="020F0502020204030204" pitchFamily="34" charset="0"/>
                <a:cs typeface="Calibri" panose="020F0502020204030204" pitchFamily="34" charset="0"/>
              </a:rPr>
              <a:t>systematic </a:t>
            </a:r>
            <a:r>
              <a:rPr lang="en-AU" sz="2600" dirty="0">
                <a:latin typeface="Calibri" panose="020F0502020204030204" pitchFamily="34" charset="0"/>
                <a:cs typeface="Calibri" panose="020F0502020204030204" pitchFamily="34" charset="0"/>
              </a:rPr>
              <a:t>approach to phonics instruction</a:t>
            </a:r>
            <a:r>
              <a:rPr lang="en-AU" sz="2600" dirty="0" smtClean="0">
                <a:latin typeface="Calibri" panose="020F0502020204030204" pitchFamily="34" charset="0"/>
                <a:cs typeface="Calibri" panose="020F0502020204030204" pitchFamily="34" charset="0"/>
              </a:rPr>
              <a:t>.</a:t>
            </a:r>
          </a:p>
          <a:p>
            <a:pPr marL="0" indent="0">
              <a:buNone/>
            </a:pPr>
            <a:endParaRPr lang="en-AU" sz="1000" b="1" dirty="0" smtClean="0">
              <a:latin typeface="Calibri" panose="020F0502020204030204" pitchFamily="34" charset="0"/>
              <a:cs typeface="Calibri" panose="020F0502020204030204" pitchFamily="34" charset="0"/>
            </a:endParaRPr>
          </a:p>
          <a:p>
            <a:pPr marL="0" indent="0">
              <a:buNone/>
            </a:pPr>
            <a:r>
              <a:rPr lang="en-AU" sz="2600" b="1" dirty="0" smtClean="0">
                <a:latin typeface="Calibri" panose="020F0502020204030204" pitchFamily="34" charset="0"/>
                <a:cs typeface="Calibri" panose="020F0502020204030204" pitchFamily="34" charset="0"/>
              </a:rPr>
              <a:t>What does it involve? </a:t>
            </a:r>
          </a:p>
          <a:p>
            <a:pPr marL="0" indent="0">
              <a:buNone/>
            </a:pPr>
            <a:r>
              <a:rPr lang="en-AU" sz="2600" dirty="0" smtClean="0">
                <a:latin typeface="Calibri" panose="020F0502020204030204" pitchFamily="34" charset="0"/>
                <a:cs typeface="Calibri" panose="020F0502020204030204" pitchFamily="34" charset="0"/>
              </a:rPr>
              <a:t>Students will learn the 44 phonemes (units of sound within speech) and the letter/letters (graphemes) that represent them. They will learn to blend and segment these sounds in order to read and write. Students will also learn sets of ‘camera words’ (high frequency words that do not follow predictable ‘rules’).</a:t>
            </a:r>
          </a:p>
          <a:p>
            <a:pPr marL="0" indent="0">
              <a:buNone/>
            </a:pPr>
            <a:endParaRPr lang="en-AU" sz="1000" dirty="0" smtClean="0">
              <a:latin typeface="Calibri" panose="020F0502020204030204" pitchFamily="34" charset="0"/>
              <a:cs typeface="Calibri" panose="020F0502020204030204" pitchFamily="34" charset="0"/>
            </a:endParaRPr>
          </a:p>
          <a:p>
            <a:pPr marL="0" indent="0">
              <a:buNone/>
            </a:pPr>
            <a:r>
              <a:rPr lang="en-AU" sz="2600" b="1" dirty="0" smtClean="0">
                <a:latin typeface="Calibri" panose="020F0502020204030204" pitchFamily="34" charset="0"/>
                <a:cs typeface="Calibri" panose="020F0502020204030204" pitchFamily="34" charset="0"/>
              </a:rPr>
              <a:t>How can I help at home?</a:t>
            </a:r>
          </a:p>
          <a:p>
            <a:pPr marL="0" indent="0">
              <a:buNone/>
            </a:pPr>
            <a:r>
              <a:rPr lang="en-AU" sz="2600" dirty="0" smtClean="0">
                <a:latin typeface="Calibri" panose="020F0502020204030204" pitchFamily="34" charset="0"/>
                <a:cs typeface="Calibri" panose="020F0502020204030204" pitchFamily="34" charset="0"/>
              </a:rPr>
              <a:t>Parents will be given information relating to the phonemes and ‘camera words’ the students are working on and suggested ways to encourage students to practise them. Students will complete home reading with readers that incorporate phonemes they have been introduced to at school.</a:t>
            </a:r>
            <a:r>
              <a:rPr lang="en-AU" sz="2600" dirty="0">
                <a:latin typeface="Calibri" panose="020F0502020204030204" pitchFamily="34" charset="0"/>
                <a:cs typeface="Calibri" panose="020F0502020204030204" pitchFamily="34" charset="0"/>
              </a:rPr>
              <a:t> Students will also receive a small amount of homework related to the phonemes and camera words currently being explored (once a week</a:t>
            </a:r>
            <a:r>
              <a:rPr lang="en-AU" sz="2600" dirty="0" smtClean="0">
                <a:latin typeface="Calibri" panose="020F0502020204030204" pitchFamily="34" charset="0"/>
                <a:cs typeface="Calibri" panose="020F0502020204030204" pitchFamily="34" charset="0"/>
              </a:rPr>
              <a:t>).</a:t>
            </a:r>
            <a:endParaRPr lang="en-AU" sz="2600" dirty="0">
              <a:latin typeface="Calibri" panose="020F0502020204030204" pitchFamily="34" charset="0"/>
              <a:cs typeface="Calibri" panose="020F0502020204030204" pitchFamily="34" charset="0"/>
            </a:endParaRPr>
          </a:p>
          <a:p>
            <a:pPr marL="0" indent="0">
              <a:buNone/>
            </a:pPr>
            <a:endParaRPr lang="en-AU" sz="2600" dirty="0" smtClean="0">
              <a:latin typeface="Calibri" panose="020F0502020204030204" pitchFamily="34" charset="0"/>
              <a:cs typeface="Calibri" panose="020F0502020204030204" pitchFamily="34" charset="0"/>
            </a:endParaRPr>
          </a:p>
        </p:txBody>
      </p:sp>
      <p:pic>
        <p:nvPicPr>
          <p:cNvPr id="4" name="Picture 3"/>
          <p:cNvPicPr>
            <a:picLocks noChangeAspect="1"/>
          </p:cNvPicPr>
          <p:nvPr/>
        </p:nvPicPr>
        <p:blipFill>
          <a:blip r:embed="rId2"/>
          <a:stretch>
            <a:fillRect/>
          </a:stretch>
        </p:blipFill>
        <p:spPr>
          <a:xfrm>
            <a:off x="8021815" y="179912"/>
            <a:ext cx="1389947" cy="1389947"/>
          </a:xfrm>
          <a:prstGeom prst="rect">
            <a:avLst/>
          </a:prstGeom>
        </p:spPr>
      </p:pic>
    </p:spTree>
    <p:extLst>
      <p:ext uri="{BB962C8B-B14F-4D97-AF65-F5344CB8AC3E}">
        <p14:creationId xmlns:p14="http://schemas.microsoft.com/office/powerpoint/2010/main" val="1895827896"/>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Custom 2">
      <a:dk1>
        <a:sysClr val="windowText" lastClr="000000"/>
      </a:dk1>
      <a:lt1>
        <a:sysClr val="window" lastClr="FFFFFF"/>
      </a:lt1>
      <a:dk2>
        <a:srgbClr val="2C3C43"/>
      </a:dk2>
      <a:lt2>
        <a:srgbClr val="EBEBEB"/>
      </a:lt2>
      <a:accent1>
        <a:srgbClr val="54A021"/>
      </a:accent1>
      <a:accent2>
        <a:srgbClr val="FFFF00"/>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7319</TotalTime>
  <Words>1032</Words>
  <Application>Microsoft Office PowerPoint</Application>
  <PresentationFormat>Widescreen</PresentationFormat>
  <Paragraphs>97</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Trebuchet MS</vt:lpstr>
      <vt:lpstr>Wingdings 3</vt:lpstr>
      <vt:lpstr>Facet</vt:lpstr>
      <vt:lpstr>Foundation 2021  Information Night</vt:lpstr>
      <vt:lpstr>Meet the Foundation/One Teachers</vt:lpstr>
      <vt:lpstr>Communication</vt:lpstr>
      <vt:lpstr>OHSC</vt:lpstr>
      <vt:lpstr>2020 Orientation Days</vt:lpstr>
      <vt:lpstr>Foundation First Days of School</vt:lpstr>
      <vt:lpstr>The first few weeks of school</vt:lpstr>
      <vt:lpstr>A typical day in Foundation</vt:lpstr>
      <vt:lpstr>English – Synthetic Phonics</vt:lpstr>
      <vt:lpstr>Home Reading</vt:lpstr>
      <vt:lpstr>Mathematics</vt:lpstr>
      <vt:lpstr>Parent Involvement</vt:lpstr>
      <vt:lpstr>Additional Information </vt:lpstr>
      <vt:lpstr>Things to organise before school starts</vt:lpstr>
      <vt:lpstr>How can you help your child to be ‘school ready’?</vt:lpstr>
      <vt:lpstr>Parent Questions</vt:lpstr>
      <vt:lpstr>Thank you!</vt:lpstr>
    </vt:vector>
  </TitlesOfParts>
  <Company>Department of Education and Training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Stacey Castles</dc:creator>
  <cp:lastModifiedBy>Stacey Castles</cp:lastModifiedBy>
  <cp:revision>91</cp:revision>
  <dcterms:created xsi:type="dcterms:W3CDTF">2020-11-03T09:10:16Z</dcterms:created>
  <dcterms:modified xsi:type="dcterms:W3CDTF">2020-11-10T11:23:42Z</dcterms:modified>
</cp:coreProperties>
</file>